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9"/>
  </p:notesMasterIdLst>
  <p:sldIdLst>
    <p:sldId id="256" r:id="rId2"/>
    <p:sldId id="261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59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24" r:id="rId29"/>
    <p:sldId id="370" r:id="rId30"/>
    <p:sldId id="371" r:id="rId31"/>
    <p:sldId id="372" r:id="rId32"/>
    <p:sldId id="373" r:id="rId33"/>
    <p:sldId id="374" r:id="rId34"/>
    <p:sldId id="325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1" r:id="rId67"/>
    <p:sldId id="392" r:id="rId68"/>
    <p:sldId id="393" r:id="rId69"/>
    <p:sldId id="394" r:id="rId70"/>
    <p:sldId id="395" r:id="rId71"/>
    <p:sldId id="396" r:id="rId72"/>
    <p:sldId id="397" r:id="rId73"/>
    <p:sldId id="398" r:id="rId74"/>
    <p:sldId id="399" r:id="rId75"/>
    <p:sldId id="400" r:id="rId76"/>
    <p:sldId id="401" r:id="rId77"/>
    <p:sldId id="402" r:id="rId7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542" autoAdjust="0"/>
  </p:normalViewPr>
  <p:slideViewPr>
    <p:cSldViewPr snapToGrid="0">
      <p:cViewPr varScale="1">
        <p:scale>
          <a:sx n="57" d="100"/>
          <a:sy n="57" d="100"/>
        </p:scale>
        <p:origin x="16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2B2CF-B11A-4FE5-A31B-552A9073FE9C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91A12D-267E-469F-A4DC-AD7CA34358D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105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**English Presentation </a:t>
            </a:r>
            <a:r>
              <a:rPr lang="tr-TR" dirty="0" err="1" smtClean="0"/>
              <a:t>Script</a:t>
            </a:r>
            <a:r>
              <a:rPr lang="tr-TR" dirty="0" smtClean="0"/>
              <a:t>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err="1" smtClean="0"/>
              <a:t>In</a:t>
            </a:r>
            <a:r>
              <a:rPr lang="tr-TR" dirty="0" smtClean="0"/>
              <a:t> </a:t>
            </a:r>
            <a:r>
              <a:rPr lang="tr-TR" dirty="0" err="1" smtClean="0"/>
              <a:t>natural</a:t>
            </a:r>
            <a:r>
              <a:rPr lang="tr-TR" dirty="0" smtClean="0"/>
              <a:t> </a:t>
            </a:r>
            <a:r>
              <a:rPr lang="tr-TR" dirty="0" err="1" smtClean="0"/>
              <a:t>language</a:t>
            </a:r>
            <a:r>
              <a:rPr lang="tr-TR" dirty="0" smtClean="0"/>
              <a:t> </a:t>
            </a:r>
            <a:r>
              <a:rPr lang="tr-TR" dirty="0" err="1" smtClean="0"/>
              <a:t>processing</a:t>
            </a:r>
            <a:r>
              <a:rPr lang="tr-TR" dirty="0" smtClean="0"/>
              <a:t> (NLP), </a:t>
            </a:r>
            <a:r>
              <a:rPr lang="tr-TR" dirty="0" err="1" smtClean="0"/>
              <a:t>textual</a:t>
            </a:r>
            <a:r>
              <a:rPr lang="tr-TR" dirty="0" smtClean="0"/>
              <a:t> data is </a:t>
            </a:r>
            <a:r>
              <a:rPr lang="tr-TR" dirty="0" err="1" smtClean="0"/>
              <a:t>converted</a:t>
            </a:r>
            <a:r>
              <a:rPr lang="tr-TR" dirty="0" smtClean="0"/>
              <a:t> </a:t>
            </a:r>
            <a:r>
              <a:rPr lang="tr-TR" dirty="0" err="1" smtClean="0"/>
              <a:t>into</a:t>
            </a:r>
            <a:r>
              <a:rPr lang="tr-TR" dirty="0" smtClean="0"/>
              <a:t> </a:t>
            </a:r>
            <a:r>
              <a:rPr lang="tr-TR" dirty="0" err="1" smtClean="0"/>
              <a:t>numerical</a:t>
            </a:r>
            <a:r>
              <a:rPr lang="tr-TR" dirty="0" smtClean="0"/>
              <a:t> </a:t>
            </a:r>
            <a:r>
              <a:rPr lang="tr-TR" dirty="0" err="1" smtClean="0"/>
              <a:t>formats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machine</a:t>
            </a:r>
            <a:r>
              <a:rPr lang="tr-TR" dirty="0" smtClean="0"/>
              <a:t> </a:t>
            </a:r>
            <a:r>
              <a:rPr lang="tr-TR" dirty="0" err="1" smtClean="0"/>
              <a:t>learning</a:t>
            </a:r>
            <a:r>
              <a:rPr lang="tr-TR" dirty="0" smtClean="0"/>
              <a:t> </a:t>
            </a:r>
            <a:r>
              <a:rPr lang="tr-TR" dirty="0" err="1" smtClean="0"/>
              <a:t>models</a:t>
            </a:r>
            <a:r>
              <a:rPr lang="tr-TR" dirty="0" smtClean="0"/>
              <a:t>. Here,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use</a:t>
            </a:r>
            <a:r>
              <a:rPr lang="tr-TR" dirty="0" smtClean="0"/>
              <a:t> a </a:t>
            </a:r>
            <a:r>
              <a:rPr lang="tr-TR" dirty="0" err="1" smtClean="0"/>
              <a:t>sample</a:t>
            </a:r>
            <a:r>
              <a:rPr lang="tr-TR" dirty="0" smtClean="0"/>
              <a:t> </a:t>
            </a:r>
            <a:r>
              <a:rPr lang="tr-TR" dirty="0" err="1" smtClean="0"/>
              <a:t>dataset</a:t>
            </a:r>
            <a:r>
              <a:rPr lang="tr-TR" dirty="0" smtClean="0"/>
              <a:t> of 4 </a:t>
            </a:r>
            <a:r>
              <a:rPr lang="tr-TR" dirty="0" err="1" smtClean="0"/>
              <a:t>documents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`["I </a:t>
            </a:r>
            <a:r>
              <a:rPr lang="tr-TR" dirty="0" err="1" smtClean="0"/>
              <a:t>love</a:t>
            </a:r>
            <a:r>
              <a:rPr lang="tr-TR" dirty="0" smtClean="0"/>
              <a:t> </a:t>
            </a:r>
            <a:r>
              <a:rPr lang="tr-TR" dirty="0" err="1" smtClean="0"/>
              <a:t>Algeria</a:t>
            </a:r>
            <a:r>
              <a:rPr lang="tr-TR" dirty="0" smtClean="0"/>
              <a:t>", "</a:t>
            </a:r>
            <a:r>
              <a:rPr lang="tr-TR" dirty="0" err="1" smtClean="0"/>
              <a:t>machine</a:t>
            </a:r>
            <a:r>
              <a:rPr lang="tr-TR" dirty="0" smtClean="0"/>
              <a:t> </a:t>
            </a:r>
            <a:r>
              <a:rPr lang="tr-TR" dirty="0" err="1" smtClean="0"/>
              <a:t>learning</a:t>
            </a:r>
            <a:r>
              <a:rPr lang="tr-TR" dirty="0" smtClean="0"/>
              <a:t>", "</a:t>
            </a:r>
            <a:r>
              <a:rPr lang="tr-TR" dirty="0" err="1" smtClean="0"/>
              <a:t>Artificial</a:t>
            </a:r>
            <a:r>
              <a:rPr lang="tr-TR" dirty="0" smtClean="0"/>
              <a:t> </a:t>
            </a:r>
            <a:r>
              <a:rPr lang="tr-TR" dirty="0" err="1" smtClean="0"/>
              <a:t>intelligence</a:t>
            </a:r>
            <a:r>
              <a:rPr lang="tr-TR" dirty="0" smtClean="0"/>
              <a:t>", "AI"]`.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Key</a:t>
            </a:r>
            <a:r>
              <a:rPr lang="tr-TR" dirty="0" smtClean="0"/>
              <a:t> </a:t>
            </a:r>
            <a:r>
              <a:rPr lang="tr-TR" dirty="0" err="1" smtClean="0"/>
              <a:t>Steps</a:t>
            </a:r>
            <a:r>
              <a:rPr lang="tr-TR" dirty="0" smtClean="0"/>
              <a:t>:**  </a:t>
            </a:r>
          </a:p>
          <a:p>
            <a:r>
              <a:rPr lang="tr-TR" dirty="0" smtClean="0"/>
              <a:t>1. **</a:t>
            </a:r>
            <a:r>
              <a:rPr lang="tr-TR" dirty="0" err="1" smtClean="0"/>
              <a:t>Tokenization</a:t>
            </a:r>
            <a:r>
              <a:rPr lang="tr-TR" dirty="0" smtClean="0"/>
              <a:t>**: </a:t>
            </a:r>
            <a:r>
              <a:rPr lang="tr-TR" dirty="0" err="1" smtClean="0"/>
              <a:t>Split</a:t>
            </a:r>
            <a:r>
              <a:rPr lang="tr-TR" dirty="0" smtClean="0"/>
              <a:t> </a:t>
            </a:r>
            <a:r>
              <a:rPr lang="tr-TR" dirty="0" err="1" smtClean="0"/>
              <a:t>texts</a:t>
            </a:r>
            <a:r>
              <a:rPr lang="tr-TR" dirty="0" smtClean="0"/>
              <a:t> </a:t>
            </a:r>
            <a:r>
              <a:rPr lang="tr-TR" dirty="0" err="1" smtClean="0"/>
              <a:t>into</a:t>
            </a:r>
            <a:r>
              <a:rPr lang="tr-TR" dirty="0" smtClean="0"/>
              <a:t> </a:t>
            </a:r>
            <a:r>
              <a:rPr lang="tr-TR" dirty="0" err="1" smtClean="0"/>
              <a:t>distinct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. Here, </a:t>
            </a:r>
            <a:r>
              <a:rPr lang="tr-TR" dirty="0" err="1" smtClean="0"/>
              <a:t>we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**8 </a:t>
            </a:r>
            <a:r>
              <a:rPr lang="tr-TR" dirty="0" err="1" smtClean="0"/>
              <a:t>unique</a:t>
            </a:r>
            <a:r>
              <a:rPr lang="tr-TR" dirty="0" smtClean="0"/>
              <a:t> </a:t>
            </a:r>
            <a:r>
              <a:rPr lang="tr-TR" dirty="0" err="1" smtClean="0"/>
              <a:t>tokens</a:t>
            </a:r>
            <a:r>
              <a:rPr lang="tr-TR" dirty="0" smtClean="0"/>
              <a:t>**.  </a:t>
            </a:r>
          </a:p>
          <a:p>
            <a:r>
              <a:rPr lang="tr-TR" dirty="0" smtClean="0"/>
              <a:t>2. **Word Index </a:t>
            </a:r>
            <a:r>
              <a:rPr lang="tr-TR" dirty="0" err="1" smtClean="0"/>
              <a:t>Mapping</a:t>
            </a:r>
            <a:r>
              <a:rPr lang="tr-TR" dirty="0" smtClean="0"/>
              <a:t>**: </a:t>
            </a:r>
            <a:r>
              <a:rPr lang="tr-TR" dirty="0" err="1" smtClean="0"/>
              <a:t>Assign</a:t>
            </a:r>
            <a:r>
              <a:rPr lang="tr-TR" dirty="0" smtClean="0"/>
              <a:t> an </a:t>
            </a:r>
            <a:r>
              <a:rPr lang="tr-TR" dirty="0" err="1" smtClean="0"/>
              <a:t>integer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word</a:t>
            </a:r>
            <a:r>
              <a:rPr lang="tr-TR" dirty="0" smtClean="0"/>
              <a:t>.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example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   `{"i": 1, "</a:t>
            </a:r>
            <a:r>
              <a:rPr lang="tr-TR" dirty="0" err="1" smtClean="0"/>
              <a:t>love</a:t>
            </a:r>
            <a:r>
              <a:rPr lang="tr-TR" dirty="0" smtClean="0"/>
              <a:t>": 2, "</a:t>
            </a:r>
            <a:r>
              <a:rPr lang="tr-TR" dirty="0" err="1" smtClean="0"/>
              <a:t>algeria</a:t>
            </a:r>
            <a:r>
              <a:rPr lang="tr-TR" dirty="0" smtClean="0"/>
              <a:t>": 3, "</a:t>
            </a:r>
            <a:r>
              <a:rPr lang="tr-TR" dirty="0" err="1" smtClean="0"/>
              <a:t>machine</a:t>
            </a:r>
            <a:r>
              <a:rPr lang="tr-TR" dirty="0" smtClean="0"/>
              <a:t>": 4, "</a:t>
            </a:r>
            <a:r>
              <a:rPr lang="tr-TR" dirty="0" err="1" smtClean="0"/>
              <a:t>learning</a:t>
            </a:r>
            <a:r>
              <a:rPr lang="tr-TR" dirty="0" smtClean="0"/>
              <a:t>": 5, "</a:t>
            </a:r>
            <a:r>
              <a:rPr lang="tr-TR" dirty="0" err="1" smtClean="0"/>
              <a:t>artificial</a:t>
            </a:r>
            <a:r>
              <a:rPr lang="tr-TR" dirty="0" smtClean="0"/>
              <a:t>": 6, "</a:t>
            </a:r>
            <a:r>
              <a:rPr lang="tr-TR" dirty="0" err="1" smtClean="0"/>
              <a:t>intelligence</a:t>
            </a:r>
            <a:r>
              <a:rPr lang="tr-TR" dirty="0" smtClean="0"/>
              <a:t>": 7, "</a:t>
            </a:r>
            <a:r>
              <a:rPr lang="tr-TR" dirty="0" err="1" smtClean="0"/>
              <a:t>ai</a:t>
            </a:r>
            <a:r>
              <a:rPr lang="tr-TR" dirty="0" smtClean="0"/>
              <a:t>": 8}`.  </a:t>
            </a:r>
          </a:p>
          <a:p>
            <a:r>
              <a:rPr lang="tr-TR" dirty="0" smtClean="0"/>
              <a:t>3. **</a:t>
            </a:r>
            <a:r>
              <a:rPr lang="tr-TR" dirty="0" err="1" smtClean="0"/>
              <a:t>Texts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Sequences</a:t>
            </a:r>
            <a:r>
              <a:rPr lang="tr-TR" dirty="0" smtClean="0"/>
              <a:t>**: </a:t>
            </a:r>
            <a:r>
              <a:rPr lang="tr-TR" dirty="0" err="1" smtClean="0"/>
              <a:t>Convert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 smtClean="0"/>
              <a:t>corresponding</a:t>
            </a:r>
            <a:r>
              <a:rPr lang="tr-TR" dirty="0" smtClean="0"/>
              <a:t> </a:t>
            </a:r>
            <a:r>
              <a:rPr lang="tr-TR" dirty="0" err="1" smtClean="0"/>
              <a:t>indices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Example</a:t>
            </a:r>
            <a:r>
              <a:rPr lang="tr-TR" dirty="0" smtClean="0"/>
              <a:t>: </a:t>
            </a:r>
            <a:r>
              <a:rPr lang="tr-TR" dirty="0" err="1" smtClean="0"/>
              <a:t>Input</a:t>
            </a:r>
            <a:r>
              <a:rPr lang="tr-TR" dirty="0" smtClean="0"/>
              <a:t> `["</a:t>
            </a:r>
            <a:r>
              <a:rPr lang="tr-TR" dirty="0" err="1" smtClean="0"/>
              <a:t>Algeria</a:t>
            </a:r>
            <a:r>
              <a:rPr lang="tr-TR" dirty="0" smtClean="0"/>
              <a:t>", "</a:t>
            </a:r>
            <a:r>
              <a:rPr lang="tr-TR" dirty="0" err="1" smtClean="0"/>
              <a:t>love</a:t>
            </a:r>
            <a:r>
              <a:rPr lang="tr-TR" dirty="0" smtClean="0"/>
              <a:t>", "AI"]` </a:t>
            </a:r>
            <a:r>
              <a:rPr lang="tr-TR" dirty="0" err="1" smtClean="0"/>
              <a:t>becomes</a:t>
            </a:r>
            <a:r>
              <a:rPr lang="tr-TR" dirty="0" smtClean="0"/>
              <a:t> `[3, 2, 8]`.  </a:t>
            </a:r>
          </a:p>
          <a:p>
            <a:r>
              <a:rPr lang="tr-TR" dirty="0" smtClean="0"/>
              <a:t>4. **</a:t>
            </a:r>
            <a:r>
              <a:rPr lang="tr-TR" dirty="0" err="1" smtClean="0"/>
              <a:t>Sequences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Texts</a:t>
            </a:r>
            <a:r>
              <a:rPr lang="tr-TR" dirty="0" smtClean="0"/>
              <a:t>**: </a:t>
            </a:r>
            <a:r>
              <a:rPr lang="tr-TR" dirty="0" err="1" smtClean="0"/>
              <a:t>Reverse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process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recover</a:t>
            </a:r>
            <a:r>
              <a:rPr lang="tr-TR" dirty="0" smtClean="0"/>
              <a:t>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indices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Example</a:t>
            </a:r>
            <a:r>
              <a:rPr lang="tr-TR" dirty="0" smtClean="0"/>
              <a:t>: </a:t>
            </a:r>
            <a:r>
              <a:rPr lang="tr-TR" dirty="0" err="1" smtClean="0"/>
              <a:t>Input</a:t>
            </a:r>
            <a:r>
              <a:rPr lang="tr-TR" dirty="0" smtClean="0"/>
              <a:t> `[3, 4, 7, 2, 8, 1, 3]` </a:t>
            </a:r>
            <a:r>
              <a:rPr lang="tr-TR" dirty="0" err="1" smtClean="0"/>
              <a:t>becomes</a:t>
            </a:r>
            <a:r>
              <a:rPr lang="tr-TR" dirty="0" smtClean="0"/>
              <a:t> `"</a:t>
            </a:r>
            <a:r>
              <a:rPr lang="tr-TR" dirty="0" err="1" smtClean="0"/>
              <a:t>algeria</a:t>
            </a:r>
            <a:r>
              <a:rPr lang="tr-TR" dirty="0" smtClean="0"/>
              <a:t> </a:t>
            </a:r>
            <a:r>
              <a:rPr lang="tr-TR" dirty="0" err="1" smtClean="0"/>
              <a:t>machine</a:t>
            </a:r>
            <a:r>
              <a:rPr lang="tr-TR" dirty="0" smtClean="0"/>
              <a:t> </a:t>
            </a:r>
            <a:r>
              <a:rPr lang="tr-TR" dirty="0" err="1" smtClean="0"/>
              <a:t>intelligence</a:t>
            </a:r>
            <a:r>
              <a:rPr lang="tr-TR" dirty="0" smtClean="0"/>
              <a:t> </a:t>
            </a:r>
            <a:r>
              <a:rPr lang="tr-TR" dirty="0" err="1" smtClean="0"/>
              <a:t>love</a:t>
            </a:r>
            <a:r>
              <a:rPr lang="tr-TR" dirty="0" smtClean="0"/>
              <a:t> </a:t>
            </a:r>
            <a:r>
              <a:rPr lang="tr-TR" dirty="0" err="1" smtClean="0"/>
              <a:t>ai</a:t>
            </a:r>
            <a:r>
              <a:rPr lang="tr-TR" dirty="0" smtClean="0"/>
              <a:t> i </a:t>
            </a:r>
            <a:r>
              <a:rPr lang="tr-TR" dirty="0" err="1" smtClean="0"/>
              <a:t>algeria</a:t>
            </a:r>
            <a:r>
              <a:rPr lang="tr-TR" dirty="0" smtClean="0"/>
              <a:t>"`.  </a:t>
            </a:r>
          </a:p>
          <a:p>
            <a:endParaRPr lang="tr-TR" dirty="0" smtClean="0"/>
          </a:p>
          <a:p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numerical</a:t>
            </a:r>
            <a:r>
              <a:rPr lang="tr-TR" dirty="0" smtClean="0"/>
              <a:t> </a:t>
            </a:r>
            <a:r>
              <a:rPr lang="tr-TR" dirty="0" err="1" smtClean="0"/>
              <a:t>representation</a:t>
            </a:r>
            <a:r>
              <a:rPr lang="tr-TR" dirty="0" smtClean="0"/>
              <a:t> </a:t>
            </a:r>
            <a:r>
              <a:rPr lang="tr-TR" dirty="0" err="1" smtClean="0"/>
              <a:t>enables</a:t>
            </a:r>
            <a:r>
              <a:rPr lang="tr-TR" dirty="0" smtClean="0"/>
              <a:t> </a:t>
            </a:r>
            <a:r>
              <a:rPr lang="tr-TR" dirty="0" err="1" smtClean="0"/>
              <a:t>models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</a:t>
            </a:r>
            <a:r>
              <a:rPr lang="tr-TR" dirty="0" err="1" smtClean="0"/>
              <a:t>RNNs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Transformers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process</a:t>
            </a:r>
            <a:r>
              <a:rPr lang="tr-TR" dirty="0" smtClean="0"/>
              <a:t> </a:t>
            </a:r>
            <a:r>
              <a:rPr lang="tr-TR" dirty="0" err="1" smtClean="0"/>
              <a:t>language</a:t>
            </a:r>
            <a:r>
              <a:rPr lang="tr-TR" dirty="0" smtClean="0"/>
              <a:t> data </a:t>
            </a:r>
            <a:r>
              <a:rPr lang="tr-TR" dirty="0" err="1" smtClean="0"/>
              <a:t>efficiently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**Türkçe Sunum Metni:**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Doğal dil işlemede (NLP), metinler makine öğrenimi modelleri için sayısal biçimlere dönüştürülür. Örnek veri kümemizde 4 metin bulunuyor:  </a:t>
            </a:r>
          </a:p>
          <a:p>
            <a:r>
              <a:rPr lang="tr-TR" dirty="0" smtClean="0"/>
              <a:t>`["I </a:t>
            </a:r>
            <a:r>
              <a:rPr lang="tr-TR" dirty="0" err="1" smtClean="0"/>
              <a:t>love</a:t>
            </a:r>
            <a:r>
              <a:rPr lang="tr-TR" dirty="0" smtClean="0"/>
              <a:t> </a:t>
            </a:r>
            <a:r>
              <a:rPr lang="tr-TR" dirty="0" err="1" smtClean="0"/>
              <a:t>Algeria</a:t>
            </a:r>
            <a:r>
              <a:rPr lang="tr-TR" dirty="0" smtClean="0"/>
              <a:t>", "</a:t>
            </a:r>
            <a:r>
              <a:rPr lang="tr-TR" dirty="0" err="1" smtClean="0"/>
              <a:t>machine</a:t>
            </a:r>
            <a:r>
              <a:rPr lang="tr-TR" dirty="0" smtClean="0"/>
              <a:t> </a:t>
            </a:r>
            <a:r>
              <a:rPr lang="tr-TR" dirty="0" err="1" smtClean="0"/>
              <a:t>learning</a:t>
            </a:r>
            <a:r>
              <a:rPr lang="tr-TR" dirty="0" smtClean="0"/>
              <a:t>", "</a:t>
            </a:r>
            <a:r>
              <a:rPr lang="tr-TR" dirty="0" err="1" smtClean="0"/>
              <a:t>Artificial</a:t>
            </a:r>
            <a:r>
              <a:rPr lang="tr-TR" dirty="0" smtClean="0"/>
              <a:t> </a:t>
            </a:r>
            <a:r>
              <a:rPr lang="tr-TR" dirty="0" err="1" smtClean="0"/>
              <a:t>intelligence</a:t>
            </a:r>
            <a:r>
              <a:rPr lang="tr-TR" dirty="0" smtClean="0"/>
              <a:t>", "AI"]`.  </a:t>
            </a:r>
          </a:p>
          <a:p>
            <a:endParaRPr lang="tr-TR" dirty="0" smtClean="0"/>
          </a:p>
          <a:p>
            <a:r>
              <a:rPr lang="tr-TR" dirty="0" smtClean="0"/>
              <a:t>**Temel Adımlar:**  </a:t>
            </a:r>
          </a:p>
          <a:p>
            <a:r>
              <a:rPr lang="tr-TR" dirty="0" smtClean="0"/>
              <a:t>1. **</a:t>
            </a:r>
            <a:r>
              <a:rPr lang="tr-TR" dirty="0" err="1" smtClean="0"/>
              <a:t>Tokenization</a:t>
            </a:r>
            <a:r>
              <a:rPr lang="tr-TR" dirty="0" smtClean="0"/>
              <a:t> (Kelime Parçalama)**: Metinleri benzersiz kelimelere ayırma. Örneğimizde **8 farklı kelime** bulunuyor.  </a:t>
            </a:r>
          </a:p>
          <a:p>
            <a:r>
              <a:rPr lang="tr-TR" dirty="0" smtClean="0"/>
              <a:t>2. **Kelime İndeksi Oluşturma**: Her kelimeye bir sayı atama. Örnek indeks:  </a:t>
            </a:r>
          </a:p>
          <a:p>
            <a:r>
              <a:rPr lang="tr-TR" dirty="0" smtClean="0"/>
              <a:t>   `{"i": 1, "</a:t>
            </a:r>
            <a:r>
              <a:rPr lang="tr-TR" dirty="0" err="1" smtClean="0"/>
              <a:t>love</a:t>
            </a:r>
            <a:r>
              <a:rPr lang="tr-TR" dirty="0" smtClean="0"/>
              <a:t>": 2, "</a:t>
            </a:r>
            <a:r>
              <a:rPr lang="tr-TR" dirty="0" err="1" smtClean="0"/>
              <a:t>algeria</a:t>
            </a:r>
            <a:r>
              <a:rPr lang="tr-TR" dirty="0" smtClean="0"/>
              <a:t>": 3, "</a:t>
            </a:r>
            <a:r>
              <a:rPr lang="tr-TR" dirty="0" err="1" smtClean="0"/>
              <a:t>machine</a:t>
            </a:r>
            <a:r>
              <a:rPr lang="tr-TR" dirty="0" smtClean="0"/>
              <a:t>": 4, "</a:t>
            </a:r>
            <a:r>
              <a:rPr lang="tr-TR" dirty="0" err="1" smtClean="0"/>
              <a:t>learning</a:t>
            </a:r>
            <a:r>
              <a:rPr lang="tr-TR" dirty="0" smtClean="0"/>
              <a:t>": 5, "</a:t>
            </a:r>
            <a:r>
              <a:rPr lang="tr-TR" dirty="0" err="1" smtClean="0"/>
              <a:t>artificial</a:t>
            </a:r>
            <a:r>
              <a:rPr lang="tr-TR" dirty="0" smtClean="0"/>
              <a:t>": 6, "</a:t>
            </a:r>
            <a:r>
              <a:rPr lang="tr-TR" dirty="0" err="1" smtClean="0"/>
              <a:t>intelligence</a:t>
            </a:r>
            <a:r>
              <a:rPr lang="tr-TR" dirty="0" smtClean="0"/>
              <a:t>": 7, "</a:t>
            </a:r>
            <a:r>
              <a:rPr lang="tr-TR" dirty="0" err="1" smtClean="0"/>
              <a:t>ai</a:t>
            </a:r>
            <a:r>
              <a:rPr lang="tr-TR" dirty="0" smtClean="0"/>
              <a:t>": 8}`.  </a:t>
            </a:r>
          </a:p>
          <a:p>
            <a:r>
              <a:rPr lang="tr-TR" dirty="0" smtClean="0"/>
              <a:t>3. **Metni Diziye Çevirme**: Kelimeleri indeks numaralarına dönüştürme.  </a:t>
            </a:r>
          </a:p>
          <a:p>
            <a:r>
              <a:rPr lang="tr-TR" dirty="0" smtClean="0"/>
              <a:t>   - Örnek: `["</a:t>
            </a:r>
            <a:r>
              <a:rPr lang="tr-TR" dirty="0" err="1" smtClean="0"/>
              <a:t>Algeria</a:t>
            </a:r>
            <a:r>
              <a:rPr lang="tr-TR" dirty="0" smtClean="0"/>
              <a:t>", "</a:t>
            </a:r>
            <a:r>
              <a:rPr lang="tr-TR" dirty="0" err="1" smtClean="0"/>
              <a:t>love</a:t>
            </a:r>
            <a:r>
              <a:rPr lang="tr-TR" dirty="0" smtClean="0"/>
              <a:t>", "AI"]` girdisi `[3, 2, 8]` dizisine dönüşür.  </a:t>
            </a:r>
          </a:p>
          <a:p>
            <a:r>
              <a:rPr lang="tr-TR" dirty="0" smtClean="0"/>
              <a:t>4. **Diziyi Metne Çevirme**: İndeks numaralarını orijinal kelimelere geri dönüştürme.  </a:t>
            </a:r>
          </a:p>
          <a:p>
            <a:r>
              <a:rPr lang="tr-TR" dirty="0" smtClean="0"/>
              <a:t>   - Örnek: `[3, 4, 7, 2, 8, 1, 3]` girdisi `"</a:t>
            </a:r>
            <a:r>
              <a:rPr lang="tr-TR" dirty="0" err="1" smtClean="0"/>
              <a:t>algeria</a:t>
            </a:r>
            <a:r>
              <a:rPr lang="tr-TR" dirty="0" smtClean="0"/>
              <a:t> </a:t>
            </a:r>
            <a:r>
              <a:rPr lang="tr-TR" dirty="0" err="1" smtClean="0"/>
              <a:t>machine</a:t>
            </a:r>
            <a:r>
              <a:rPr lang="tr-TR" dirty="0" smtClean="0"/>
              <a:t> </a:t>
            </a:r>
            <a:r>
              <a:rPr lang="tr-TR" dirty="0" err="1" smtClean="0"/>
              <a:t>intelligence</a:t>
            </a:r>
            <a:r>
              <a:rPr lang="tr-TR" dirty="0" smtClean="0"/>
              <a:t> </a:t>
            </a:r>
            <a:r>
              <a:rPr lang="tr-TR" dirty="0" err="1" smtClean="0"/>
              <a:t>love</a:t>
            </a:r>
            <a:r>
              <a:rPr lang="tr-TR" dirty="0" smtClean="0"/>
              <a:t> </a:t>
            </a:r>
            <a:r>
              <a:rPr lang="tr-TR" dirty="0" err="1" smtClean="0"/>
              <a:t>ai</a:t>
            </a:r>
            <a:r>
              <a:rPr lang="tr-TR" dirty="0" smtClean="0"/>
              <a:t> i </a:t>
            </a:r>
            <a:r>
              <a:rPr lang="tr-TR" dirty="0" err="1" smtClean="0"/>
              <a:t>algeria</a:t>
            </a:r>
            <a:r>
              <a:rPr lang="tr-TR" dirty="0" smtClean="0"/>
              <a:t>"` metnini verir.  </a:t>
            </a:r>
          </a:p>
          <a:p>
            <a:endParaRPr lang="tr-TR" dirty="0" smtClean="0"/>
          </a:p>
          <a:p>
            <a:r>
              <a:rPr lang="tr-TR" dirty="0" smtClean="0"/>
              <a:t>Bu sayısal temsil, RNN veya </a:t>
            </a:r>
            <a:r>
              <a:rPr lang="tr-TR" dirty="0" err="1" smtClean="0"/>
              <a:t>Transformer</a:t>
            </a:r>
            <a:r>
              <a:rPr lang="tr-TR" dirty="0" smtClean="0"/>
              <a:t> gibi modellerin dil verilerini işlemesini sağlar.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3498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**İngilizce Açıklama:**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Gated</a:t>
            </a:r>
            <a:r>
              <a:rPr lang="tr-TR" dirty="0" smtClean="0"/>
              <a:t> </a:t>
            </a:r>
            <a:r>
              <a:rPr lang="tr-TR" dirty="0" err="1" smtClean="0"/>
              <a:t>Recurrent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r>
              <a:rPr lang="tr-TR" dirty="0" smtClean="0"/>
              <a:t> (GRU)**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What</a:t>
            </a:r>
            <a:r>
              <a:rPr lang="tr-TR" dirty="0" smtClean="0"/>
              <a:t> is GRU?**  </a:t>
            </a:r>
          </a:p>
          <a:p>
            <a:r>
              <a:rPr lang="tr-TR" dirty="0" smtClean="0"/>
              <a:t>GRU is a </a:t>
            </a:r>
            <a:r>
              <a:rPr lang="tr-TR" dirty="0" err="1" smtClean="0"/>
              <a:t>type</a:t>
            </a:r>
            <a:r>
              <a:rPr lang="tr-TR" dirty="0" smtClean="0"/>
              <a:t> of </a:t>
            </a:r>
            <a:r>
              <a:rPr lang="tr-TR" dirty="0" err="1" smtClean="0"/>
              <a:t>Recurrent</a:t>
            </a:r>
            <a:r>
              <a:rPr lang="tr-TR" dirty="0" smtClean="0"/>
              <a:t> </a:t>
            </a:r>
            <a:r>
              <a:rPr lang="tr-TR" dirty="0" err="1" smtClean="0"/>
              <a:t>Neural</a:t>
            </a:r>
            <a:r>
              <a:rPr lang="tr-TR" dirty="0" smtClean="0"/>
              <a:t> Network (RNN) </a:t>
            </a:r>
            <a:r>
              <a:rPr lang="tr-TR" dirty="0" err="1" smtClean="0"/>
              <a:t>designed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capture</a:t>
            </a:r>
            <a:r>
              <a:rPr lang="tr-TR" dirty="0" smtClean="0"/>
              <a:t> </a:t>
            </a:r>
            <a:r>
              <a:rPr lang="tr-TR" dirty="0" err="1" smtClean="0"/>
              <a:t>long-term</a:t>
            </a:r>
            <a:r>
              <a:rPr lang="tr-TR" dirty="0" smtClean="0"/>
              <a:t> </a:t>
            </a:r>
            <a:r>
              <a:rPr lang="tr-TR" dirty="0" err="1" smtClean="0"/>
              <a:t>dependencies</a:t>
            </a:r>
            <a:r>
              <a:rPr lang="tr-TR" dirty="0" smtClean="0"/>
              <a:t> in </a:t>
            </a:r>
            <a:r>
              <a:rPr lang="tr-TR" dirty="0" err="1" smtClean="0"/>
              <a:t>sequential</a:t>
            </a:r>
            <a:r>
              <a:rPr lang="tr-TR" dirty="0" smtClean="0"/>
              <a:t> data. </a:t>
            </a:r>
            <a:r>
              <a:rPr lang="tr-TR" dirty="0" err="1" smtClean="0"/>
              <a:t>It</a:t>
            </a:r>
            <a:r>
              <a:rPr lang="tr-TR" dirty="0" smtClean="0"/>
              <a:t> </a:t>
            </a:r>
            <a:r>
              <a:rPr lang="tr-TR" dirty="0" err="1" smtClean="0"/>
              <a:t>simplifies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LSTM </a:t>
            </a:r>
            <a:r>
              <a:rPr lang="tr-TR" dirty="0" err="1" smtClean="0"/>
              <a:t>architecture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combining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cell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, </a:t>
            </a:r>
            <a:r>
              <a:rPr lang="tr-TR" dirty="0" err="1" smtClean="0"/>
              <a:t>using</a:t>
            </a:r>
            <a:r>
              <a:rPr lang="tr-TR" dirty="0" smtClean="0"/>
              <a:t> **</a:t>
            </a:r>
            <a:r>
              <a:rPr lang="tr-TR" dirty="0" err="1" smtClean="0"/>
              <a:t>two</a:t>
            </a:r>
            <a:r>
              <a:rPr lang="tr-TR" dirty="0" smtClean="0"/>
              <a:t> </a:t>
            </a:r>
            <a:r>
              <a:rPr lang="tr-TR" dirty="0" err="1" smtClean="0"/>
              <a:t>gates</a:t>
            </a:r>
            <a:r>
              <a:rPr lang="tr-TR" dirty="0" smtClean="0"/>
              <a:t>** (</a:t>
            </a:r>
            <a:r>
              <a:rPr lang="tr-TR" dirty="0" err="1" smtClean="0"/>
              <a:t>Reset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Update </a:t>
            </a:r>
            <a:r>
              <a:rPr lang="tr-TR" dirty="0" err="1" smtClean="0"/>
              <a:t>Gate</a:t>
            </a:r>
            <a:r>
              <a:rPr lang="tr-TR" dirty="0" smtClean="0"/>
              <a:t>)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information</a:t>
            </a:r>
            <a:r>
              <a:rPr lang="tr-TR" dirty="0" smtClean="0"/>
              <a:t> </a:t>
            </a:r>
            <a:r>
              <a:rPr lang="tr-TR" dirty="0" err="1" smtClean="0"/>
              <a:t>flow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Key</a:t>
            </a:r>
            <a:r>
              <a:rPr lang="tr-TR" dirty="0" smtClean="0"/>
              <a:t> Components of a GRU Cell:**  </a:t>
            </a:r>
          </a:p>
          <a:p>
            <a:r>
              <a:rPr lang="tr-TR" dirty="0" smtClean="0"/>
              <a:t>1. **</a:t>
            </a:r>
            <a:r>
              <a:rPr lang="tr-TR" dirty="0" err="1" smtClean="0"/>
              <a:t>Reset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 (\( </a:t>
            </a:r>
            <a:r>
              <a:rPr lang="tr-TR" dirty="0" err="1" smtClean="0"/>
              <a:t>r_t</a:t>
            </a:r>
            <a:r>
              <a:rPr lang="tr-TR" dirty="0" smtClean="0"/>
              <a:t> \))**: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Determines</a:t>
            </a:r>
            <a:r>
              <a:rPr lang="tr-TR" dirty="0" smtClean="0"/>
              <a:t> how </a:t>
            </a:r>
            <a:r>
              <a:rPr lang="tr-TR" dirty="0" err="1" smtClean="0"/>
              <a:t>much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**</a:t>
            </a:r>
            <a:r>
              <a:rPr lang="tr-TR" dirty="0" err="1" smtClean="0"/>
              <a:t>previous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** (\( h_{t-1} \)) </a:t>
            </a:r>
            <a:r>
              <a:rPr lang="tr-TR" dirty="0" err="1" smtClean="0"/>
              <a:t>should</a:t>
            </a:r>
            <a:r>
              <a:rPr lang="tr-TR" dirty="0" smtClean="0"/>
              <a:t> be "</a:t>
            </a:r>
            <a:r>
              <a:rPr lang="tr-TR" dirty="0" err="1" smtClean="0"/>
              <a:t>forgotten</a:t>
            </a:r>
            <a:r>
              <a:rPr lang="tr-TR" dirty="0" smtClean="0"/>
              <a:t>" </a:t>
            </a:r>
            <a:r>
              <a:rPr lang="tr-TR" dirty="0" err="1" smtClean="0"/>
              <a:t>when</a:t>
            </a:r>
            <a:r>
              <a:rPr lang="tr-TR" dirty="0" smtClean="0"/>
              <a:t> </a:t>
            </a:r>
            <a:r>
              <a:rPr lang="tr-TR" dirty="0" err="1" smtClean="0"/>
              <a:t>computing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candidate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Formula: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r_t</a:t>
            </a:r>
            <a:r>
              <a:rPr lang="tr-TR" dirty="0" smtClean="0"/>
              <a:t> = \</a:t>
            </a:r>
            <a:r>
              <a:rPr lang="tr-TR" dirty="0" err="1" smtClean="0"/>
              <a:t>sigma</a:t>
            </a:r>
            <a:r>
              <a:rPr lang="tr-TR" dirty="0" smtClean="0"/>
              <a:t>(</a:t>
            </a:r>
            <a:r>
              <a:rPr lang="tr-TR" dirty="0" err="1" smtClean="0"/>
              <a:t>W_r</a:t>
            </a:r>
            <a:r>
              <a:rPr lang="tr-TR" dirty="0" smtClean="0"/>
              <a:t>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b_r</a:t>
            </a:r>
            <a:r>
              <a:rPr lang="tr-TR" dirty="0" smtClean="0"/>
              <a:t>)</a:t>
            </a:r>
          </a:p>
          <a:p>
            <a:r>
              <a:rPr lang="tr-TR" dirty="0" smtClean="0"/>
              <a:t>     \]  </a:t>
            </a:r>
          </a:p>
          <a:p>
            <a:r>
              <a:rPr lang="tr-TR" dirty="0" smtClean="0"/>
              <a:t>     - \( \</a:t>
            </a:r>
            <a:r>
              <a:rPr lang="tr-TR" dirty="0" err="1" smtClean="0"/>
              <a:t>sigma</a:t>
            </a:r>
            <a:r>
              <a:rPr lang="tr-TR" dirty="0" smtClean="0"/>
              <a:t> \): Sigmoid </a:t>
            </a:r>
            <a:r>
              <a:rPr lang="tr-TR" dirty="0" err="1" smtClean="0"/>
              <a:t>activation</a:t>
            </a:r>
            <a:r>
              <a:rPr lang="tr-TR" dirty="0" smtClean="0"/>
              <a:t> (</a:t>
            </a:r>
            <a:r>
              <a:rPr lang="tr-TR" dirty="0" err="1" smtClean="0"/>
              <a:t>outputs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0 </a:t>
            </a:r>
            <a:r>
              <a:rPr lang="tr-TR" dirty="0" err="1" smtClean="0"/>
              <a:t>and</a:t>
            </a:r>
            <a:r>
              <a:rPr lang="tr-TR" dirty="0" smtClean="0"/>
              <a:t> 1).  </a:t>
            </a:r>
          </a:p>
          <a:p>
            <a:r>
              <a:rPr lang="tr-TR" dirty="0" smtClean="0"/>
              <a:t>     - \( </a:t>
            </a:r>
            <a:r>
              <a:rPr lang="tr-TR" dirty="0" err="1" smtClean="0"/>
              <a:t>W_r</a:t>
            </a:r>
            <a:r>
              <a:rPr lang="tr-TR" dirty="0" smtClean="0"/>
              <a:t> \), \( </a:t>
            </a:r>
            <a:r>
              <a:rPr lang="tr-TR" dirty="0" err="1" smtClean="0"/>
              <a:t>b_r</a:t>
            </a:r>
            <a:r>
              <a:rPr lang="tr-TR" dirty="0" smtClean="0"/>
              <a:t> \): </a:t>
            </a:r>
            <a:r>
              <a:rPr lang="tr-TR" dirty="0" err="1" smtClean="0"/>
              <a:t>Weight</a:t>
            </a:r>
            <a:r>
              <a:rPr lang="tr-TR" dirty="0" smtClean="0"/>
              <a:t> </a:t>
            </a:r>
            <a:r>
              <a:rPr lang="tr-TR" dirty="0" err="1" smtClean="0"/>
              <a:t>matrix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bias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reset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2. **Update </a:t>
            </a:r>
            <a:r>
              <a:rPr lang="tr-TR" dirty="0" err="1" smtClean="0"/>
              <a:t>Gate</a:t>
            </a:r>
            <a:r>
              <a:rPr lang="tr-TR" dirty="0" smtClean="0"/>
              <a:t> (\( </a:t>
            </a:r>
            <a:r>
              <a:rPr lang="tr-TR" dirty="0" err="1" smtClean="0"/>
              <a:t>z_t</a:t>
            </a:r>
            <a:r>
              <a:rPr lang="tr-TR" dirty="0" smtClean="0"/>
              <a:t> \))**: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Decides</a:t>
            </a:r>
            <a:r>
              <a:rPr lang="tr-TR" dirty="0" smtClean="0"/>
              <a:t> how </a:t>
            </a:r>
            <a:r>
              <a:rPr lang="tr-TR" dirty="0" err="1" smtClean="0"/>
              <a:t>much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**</a:t>
            </a:r>
            <a:r>
              <a:rPr lang="tr-TR" dirty="0" err="1" smtClean="0"/>
              <a:t>new</a:t>
            </a:r>
            <a:r>
              <a:rPr lang="tr-TR" dirty="0" smtClean="0"/>
              <a:t> </a:t>
            </a:r>
            <a:r>
              <a:rPr lang="tr-TR" dirty="0" err="1" smtClean="0"/>
              <a:t>candidate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** (\( \</a:t>
            </a:r>
            <a:r>
              <a:rPr lang="tr-TR" dirty="0" err="1" smtClean="0"/>
              <a:t>tilde</a:t>
            </a:r>
            <a:r>
              <a:rPr lang="tr-TR" dirty="0" smtClean="0"/>
              <a:t>{h}_t \)) </a:t>
            </a:r>
            <a:r>
              <a:rPr lang="tr-TR" dirty="0" err="1" smtClean="0"/>
              <a:t>should</a:t>
            </a:r>
            <a:r>
              <a:rPr lang="tr-TR" dirty="0" smtClean="0"/>
              <a:t> be </a:t>
            </a:r>
            <a:r>
              <a:rPr lang="tr-TR" dirty="0" err="1" smtClean="0"/>
              <a:t>merged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previous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(\( h_{t-1} \)).  </a:t>
            </a:r>
          </a:p>
          <a:p>
            <a:r>
              <a:rPr lang="tr-TR" dirty="0" smtClean="0"/>
              <a:t>   - Formula: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z_t</a:t>
            </a:r>
            <a:r>
              <a:rPr lang="tr-TR" dirty="0" smtClean="0"/>
              <a:t> = \</a:t>
            </a:r>
            <a:r>
              <a:rPr lang="tr-TR" dirty="0" err="1" smtClean="0"/>
              <a:t>sigma</a:t>
            </a:r>
            <a:r>
              <a:rPr lang="tr-TR" dirty="0" smtClean="0"/>
              <a:t>(</a:t>
            </a:r>
            <a:r>
              <a:rPr lang="tr-TR" dirty="0" err="1" smtClean="0"/>
              <a:t>W_z</a:t>
            </a:r>
            <a:r>
              <a:rPr lang="tr-TR" dirty="0" smtClean="0"/>
              <a:t>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b_z</a:t>
            </a:r>
            <a:r>
              <a:rPr lang="tr-TR" dirty="0" smtClean="0"/>
              <a:t>)</a:t>
            </a:r>
          </a:p>
          <a:p>
            <a:r>
              <a:rPr lang="tr-TR" dirty="0" smtClean="0"/>
              <a:t>     \]  </a:t>
            </a:r>
          </a:p>
          <a:p>
            <a:endParaRPr lang="tr-TR" dirty="0" smtClean="0"/>
          </a:p>
          <a:p>
            <a:r>
              <a:rPr lang="tr-TR" dirty="0" smtClean="0"/>
              <a:t>3. **</a:t>
            </a:r>
            <a:r>
              <a:rPr lang="tr-TR" dirty="0" err="1" smtClean="0"/>
              <a:t>Candidate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(\( \</a:t>
            </a:r>
            <a:r>
              <a:rPr lang="tr-TR" dirty="0" err="1" smtClean="0"/>
              <a:t>tilde</a:t>
            </a:r>
            <a:r>
              <a:rPr lang="tr-TR" dirty="0" smtClean="0"/>
              <a:t>{h}_t \))**: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Represents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"</a:t>
            </a:r>
            <a:r>
              <a:rPr lang="tr-TR" dirty="0" err="1" smtClean="0"/>
              <a:t>proposed</a:t>
            </a:r>
            <a:r>
              <a:rPr lang="tr-TR" dirty="0" smtClean="0"/>
              <a:t>" </a:t>
            </a:r>
            <a:r>
              <a:rPr lang="tr-TR" dirty="0" err="1" smtClean="0"/>
              <a:t>new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, </a:t>
            </a:r>
            <a:r>
              <a:rPr lang="tr-TR" dirty="0" err="1" smtClean="0"/>
              <a:t>computed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reset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current</a:t>
            </a:r>
            <a:r>
              <a:rPr lang="tr-TR" dirty="0" smtClean="0"/>
              <a:t> </a:t>
            </a:r>
            <a:r>
              <a:rPr lang="tr-TR" dirty="0" err="1" smtClean="0"/>
              <a:t>input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Formula: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\</a:t>
            </a:r>
            <a:r>
              <a:rPr lang="tr-TR" dirty="0" err="1" smtClean="0"/>
              <a:t>tilde</a:t>
            </a:r>
            <a:r>
              <a:rPr lang="tr-TR" dirty="0" smtClean="0"/>
              <a:t>{h}_t = \</a:t>
            </a:r>
            <a:r>
              <a:rPr lang="tr-TR" dirty="0" err="1" smtClean="0"/>
              <a:t>tanh</a:t>
            </a:r>
            <a:r>
              <a:rPr lang="tr-TR" dirty="0" smtClean="0"/>
              <a:t>(W \</a:t>
            </a:r>
            <a:r>
              <a:rPr lang="tr-TR" dirty="0" err="1" smtClean="0"/>
              <a:t>cdot</a:t>
            </a:r>
            <a:r>
              <a:rPr lang="tr-TR" dirty="0" smtClean="0"/>
              <a:t> [</a:t>
            </a:r>
            <a:r>
              <a:rPr lang="tr-TR" dirty="0" err="1" smtClean="0"/>
              <a:t>r_t</a:t>
            </a:r>
            <a:r>
              <a:rPr lang="tr-TR" dirty="0" smtClean="0"/>
              <a:t> \</a:t>
            </a:r>
            <a:r>
              <a:rPr lang="tr-TR" dirty="0" err="1" smtClean="0"/>
              <a:t>odot</a:t>
            </a:r>
            <a:r>
              <a:rPr lang="tr-TR" dirty="0" smtClean="0"/>
              <a:t> h_{t-1}, </a:t>
            </a:r>
            <a:r>
              <a:rPr lang="tr-TR" dirty="0" err="1" smtClean="0"/>
              <a:t>x_t</a:t>
            </a:r>
            <a:r>
              <a:rPr lang="tr-TR" dirty="0" smtClean="0"/>
              <a:t>] + b)</a:t>
            </a:r>
          </a:p>
          <a:p>
            <a:r>
              <a:rPr lang="tr-TR" dirty="0" smtClean="0"/>
              <a:t>     \]  </a:t>
            </a:r>
          </a:p>
          <a:p>
            <a:r>
              <a:rPr lang="tr-TR" dirty="0" smtClean="0"/>
              <a:t>     - \( \</a:t>
            </a:r>
            <a:r>
              <a:rPr lang="tr-TR" dirty="0" err="1" smtClean="0"/>
              <a:t>odot</a:t>
            </a:r>
            <a:r>
              <a:rPr lang="tr-TR" dirty="0" smtClean="0"/>
              <a:t> \): Element-</a:t>
            </a:r>
            <a:r>
              <a:rPr lang="tr-TR" dirty="0" err="1" smtClean="0"/>
              <a:t>wise</a:t>
            </a:r>
            <a:r>
              <a:rPr lang="tr-TR" dirty="0" smtClean="0"/>
              <a:t> </a:t>
            </a:r>
            <a:r>
              <a:rPr lang="tr-TR" dirty="0" err="1" smtClean="0"/>
              <a:t>multiplication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4. **Final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(\( </a:t>
            </a:r>
            <a:r>
              <a:rPr lang="tr-TR" dirty="0" err="1" smtClean="0"/>
              <a:t>h_t</a:t>
            </a:r>
            <a:r>
              <a:rPr lang="tr-TR" dirty="0" smtClean="0"/>
              <a:t> \))**: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Combines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previous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(\( h_{t-1} \))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candidate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(\( \</a:t>
            </a:r>
            <a:r>
              <a:rPr lang="tr-TR" dirty="0" err="1" smtClean="0"/>
              <a:t>tilde</a:t>
            </a:r>
            <a:r>
              <a:rPr lang="tr-TR" dirty="0" smtClean="0"/>
              <a:t>{h}_t \)) </a:t>
            </a:r>
            <a:r>
              <a:rPr lang="tr-TR" dirty="0" err="1" smtClean="0"/>
              <a:t>based</a:t>
            </a:r>
            <a:r>
              <a:rPr lang="tr-TR" dirty="0" smtClean="0"/>
              <a:t> on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update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Formula: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h_t</a:t>
            </a:r>
            <a:r>
              <a:rPr lang="tr-TR" dirty="0" smtClean="0"/>
              <a:t> = (1 - </a:t>
            </a:r>
            <a:r>
              <a:rPr lang="tr-TR" dirty="0" err="1" smtClean="0"/>
              <a:t>z_t</a:t>
            </a:r>
            <a:r>
              <a:rPr lang="tr-TR" dirty="0" smtClean="0"/>
              <a:t>) \</a:t>
            </a:r>
            <a:r>
              <a:rPr lang="tr-TR" dirty="0" err="1" smtClean="0"/>
              <a:t>odot</a:t>
            </a:r>
            <a:r>
              <a:rPr lang="tr-TR" dirty="0" smtClean="0"/>
              <a:t> h_{t-1} + </a:t>
            </a:r>
            <a:r>
              <a:rPr lang="tr-TR" dirty="0" err="1" smtClean="0"/>
              <a:t>z_t</a:t>
            </a:r>
            <a:r>
              <a:rPr lang="tr-TR" dirty="0" smtClean="0"/>
              <a:t> \</a:t>
            </a:r>
            <a:r>
              <a:rPr lang="tr-TR" dirty="0" err="1" smtClean="0"/>
              <a:t>odot</a:t>
            </a:r>
            <a:r>
              <a:rPr lang="tr-TR" dirty="0" smtClean="0"/>
              <a:t> \</a:t>
            </a:r>
            <a:r>
              <a:rPr lang="tr-TR" dirty="0" err="1" smtClean="0"/>
              <a:t>tilde</a:t>
            </a:r>
            <a:r>
              <a:rPr lang="tr-TR" dirty="0" smtClean="0"/>
              <a:t>{h}_t</a:t>
            </a:r>
          </a:p>
          <a:p>
            <a:r>
              <a:rPr lang="tr-TR" dirty="0" smtClean="0"/>
              <a:t>     \]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Diagram</a:t>
            </a:r>
            <a:r>
              <a:rPr lang="tr-TR" dirty="0" smtClean="0"/>
              <a:t> Components </a:t>
            </a:r>
            <a:r>
              <a:rPr lang="tr-TR" dirty="0" err="1" smtClean="0"/>
              <a:t>Explained</a:t>
            </a:r>
            <a:r>
              <a:rPr lang="tr-TR" dirty="0" smtClean="0"/>
              <a:t>:**  </a:t>
            </a:r>
          </a:p>
          <a:p>
            <a:r>
              <a:rPr lang="tr-TR" dirty="0" smtClean="0"/>
              <a:t>- \( h_{(t-1)} \):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previous</a:t>
            </a:r>
            <a:r>
              <a:rPr lang="tr-TR" dirty="0" smtClean="0"/>
              <a:t> </a:t>
            </a:r>
            <a:r>
              <a:rPr lang="tr-TR" dirty="0" err="1" smtClean="0"/>
              <a:t>timestep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\( X(t) \): </a:t>
            </a:r>
            <a:r>
              <a:rPr lang="tr-TR" dirty="0" err="1" smtClean="0"/>
              <a:t>Input</a:t>
            </a:r>
            <a:r>
              <a:rPr lang="tr-TR" dirty="0" smtClean="0"/>
              <a:t> at </a:t>
            </a:r>
            <a:r>
              <a:rPr lang="tr-TR" dirty="0" err="1" smtClean="0"/>
              <a:t>timestep</a:t>
            </a:r>
            <a:r>
              <a:rPr lang="tr-TR" dirty="0" smtClean="0"/>
              <a:t> \( t \).  </a:t>
            </a:r>
          </a:p>
          <a:p>
            <a:r>
              <a:rPr lang="tr-TR" dirty="0" smtClean="0"/>
              <a:t>- \( Z(t) \): Update </a:t>
            </a:r>
            <a:r>
              <a:rPr lang="tr-TR" dirty="0" err="1" smtClean="0"/>
              <a:t>Gate</a:t>
            </a:r>
            <a:r>
              <a:rPr lang="tr-TR" dirty="0" smtClean="0"/>
              <a:t> (\( </a:t>
            </a:r>
            <a:r>
              <a:rPr lang="tr-TR" dirty="0" err="1" smtClean="0"/>
              <a:t>z_t</a:t>
            </a:r>
            <a:r>
              <a:rPr lang="tr-TR" dirty="0" smtClean="0"/>
              <a:t> \)).  </a:t>
            </a:r>
          </a:p>
          <a:p>
            <a:r>
              <a:rPr lang="tr-TR" dirty="0" smtClean="0"/>
              <a:t>- \( T(t) \): </a:t>
            </a:r>
            <a:r>
              <a:rPr lang="tr-TR" dirty="0" err="1" smtClean="0"/>
              <a:t>Reset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 (\( </a:t>
            </a:r>
            <a:r>
              <a:rPr lang="tr-TR" dirty="0" err="1" smtClean="0"/>
              <a:t>r_t</a:t>
            </a:r>
            <a:r>
              <a:rPr lang="tr-TR" dirty="0" smtClean="0"/>
              <a:t> \)).  </a:t>
            </a:r>
          </a:p>
          <a:p>
            <a:r>
              <a:rPr lang="tr-TR" dirty="0" smtClean="0"/>
              <a:t>- \( H(t) \): </a:t>
            </a:r>
            <a:r>
              <a:rPr lang="tr-TR" dirty="0" err="1" smtClean="0"/>
              <a:t>Candidate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(\( \</a:t>
            </a:r>
            <a:r>
              <a:rPr lang="tr-TR" dirty="0" err="1" smtClean="0"/>
              <a:t>tilde</a:t>
            </a:r>
            <a:r>
              <a:rPr lang="tr-TR" dirty="0" smtClean="0"/>
              <a:t>{h}_t \)).  </a:t>
            </a:r>
          </a:p>
          <a:p>
            <a:r>
              <a:rPr lang="tr-TR" dirty="0" smtClean="0"/>
              <a:t>- \( S(t) \): Final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(\( </a:t>
            </a:r>
            <a:r>
              <a:rPr lang="tr-TR" dirty="0" err="1" smtClean="0"/>
              <a:t>h_t</a:t>
            </a:r>
            <a:r>
              <a:rPr lang="tr-TR" dirty="0" smtClean="0"/>
              <a:t> \)).  </a:t>
            </a:r>
          </a:p>
          <a:p>
            <a:r>
              <a:rPr lang="tr-TR" dirty="0" smtClean="0"/>
              <a:t>- \( FC \): </a:t>
            </a:r>
            <a:r>
              <a:rPr lang="tr-TR" dirty="0" err="1" smtClean="0"/>
              <a:t>Fully</a:t>
            </a:r>
            <a:r>
              <a:rPr lang="tr-TR" dirty="0" smtClean="0"/>
              <a:t> </a:t>
            </a:r>
            <a:r>
              <a:rPr lang="tr-TR" dirty="0" err="1" smtClean="0"/>
              <a:t>Connected</a:t>
            </a:r>
            <a:r>
              <a:rPr lang="tr-TR" dirty="0" smtClean="0"/>
              <a:t> (</a:t>
            </a:r>
            <a:r>
              <a:rPr lang="tr-TR" dirty="0" err="1" smtClean="0"/>
              <a:t>Linear</a:t>
            </a:r>
            <a:r>
              <a:rPr lang="tr-TR" dirty="0" smtClean="0"/>
              <a:t>) </a:t>
            </a:r>
            <a:r>
              <a:rPr lang="tr-TR" dirty="0" err="1" smtClean="0"/>
              <a:t>layers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 </a:t>
            </a:r>
            <a:r>
              <a:rPr lang="tr-TR" dirty="0" err="1" smtClean="0"/>
              <a:t>computations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Use</a:t>
            </a:r>
            <a:r>
              <a:rPr lang="tr-TR" dirty="0" smtClean="0"/>
              <a:t> GRU?**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Reduces</a:t>
            </a:r>
            <a:r>
              <a:rPr lang="tr-TR" dirty="0" smtClean="0"/>
              <a:t> </a:t>
            </a:r>
            <a:r>
              <a:rPr lang="tr-TR" dirty="0" err="1" smtClean="0"/>
              <a:t>computational</a:t>
            </a:r>
            <a:r>
              <a:rPr lang="tr-TR" dirty="0" smtClean="0"/>
              <a:t> </a:t>
            </a:r>
            <a:r>
              <a:rPr lang="tr-TR" dirty="0" err="1" smtClean="0"/>
              <a:t>complexity</a:t>
            </a:r>
            <a:r>
              <a:rPr lang="tr-TR" dirty="0" smtClean="0"/>
              <a:t> </a:t>
            </a:r>
            <a:r>
              <a:rPr lang="tr-TR" dirty="0" err="1" smtClean="0"/>
              <a:t>compared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LSTM (</a:t>
            </a:r>
            <a:r>
              <a:rPr lang="tr-TR" dirty="0" err="1" smtClean="0"/>
              <a:t>fewer</a:t>
            </a:r>
            <a:r>
              <a:rPr lang="tr-TR" dirty="0" smtClean="0"/>
              <a:t> </a:t>
            </a:r>
            <a:r>
              <a:rPr lang="tr-TR" dirty="0" err="1" smtClean="0"/>
              <a:t>parameters</a:t>
            </a:r>
            <a:r>
              <a:rPr lang="tr-TR" dirty="0" smtClean="0"/>
              <a:t>).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Achieves</a:t>
            </a:r>
            <a:r>
              <a:rPr lang="tr-TR" dirty="0" smtClean="0"/>
              <a:t> </a:t>
            </a:r>
            <a:r>
              <a:rPr lang="tr-TR" dirty="0" err="1" smtClean="0"/>
              <a:t>comparable</a:t>
            </a:r>
            <a:r>
              <a:rPr lang="tr-TR" dirty="0" smtClean="0"/>
              <a:t> </a:t>
            </a:r>
            <a:r>
              <a:rPr lang="tr-TR" dirty="0" err="1" smtClean="0"/>
              <a:t>performance</a:t>
            </a:r>
            <a:r>
              <a:rPr lang="tr-TR" dirty="0" smtClean="0"/>
              <a:t> in </a:t>
            </a:r>
            <a:r>
              <a:rPr lang="tr-TR" dirty="0" err="1" smtClean="0"/>
              <a:t>tasks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  -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generation</a:t>
            </a:r>
            <a:r>
              <a:rPr lang="tr-TR" dirty="0" smtClean="0"/>
              <a:t>  </a:t>
            </a:r>
          </a:p>
          <a:p>
            <a:r>
              <a:rPr lang="tr-TR" dirty="0" smtClean="0"/>
              <a:t>  - Speech </a:t>
            </a:r>
            <a:r>
              <a:rPr lang="tr-TR" dirty="0" err="1" smtClean="0"/>
              <a:t>recognition</a:t>
            </a:r>
            <a:r>
              <a:rPr lang="tr-TR" dirty="0" smtClean="0"/>
              <a:t>  </a:t>
            </a:r>
          </a:p>
          <a:p>
            <a:r>
              <a:rPr lang="tr-TR" dirty="0" smtClean="0"/>
              <a:t>  - Time-</a:t>
            </a:r>
            <a:r>
              <a:rPr lang="tr-TR" dirty="0" err="1" smtClean="0"/>
              <a:t>series</a:t>
            </a:r>
            <a:r>
              <a:rPr lang="tr-TR" dirty="0" smtClean="0"/>
              <a:t> </a:t>
            </a:r>
            <a:r>
              <a:rPr lang="tr-TR" dirty="0" err="1" smtClean="0"/>
              <a:t>prediction</a:t>
            </a:r>
            <a:r>
              <a:rPr lang="tr-TR" dirty="0" smtClean="0"/>
              <a:t>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**Türkçe Açıklama:**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Gated</a:t>
            </a:r>
            <a:r>
              <a:rPr lang="tr-TR" dirty="0" smtClean="0"/>
              <a:t> </a:t>
            </a:r>
            <a:r>
              <a:rPr lang="tr-TR" dirty="0" err="1" smtClean="0"/>
              <a:t>Recurrent</a:t>
            </a:r>
            <a:r>
              <a:rPr lang="tr-TR" dirty="0" smtClean="0"/>
              <a:t> </a:t>
            </a:r>
            <a:r>
              <a:rPr lang="tr-TR" dirty="0" err="1" smtClean="0"/>
              <a:t>Unit</a:t>
            </a:r>
            <a:r>
              <a:rPr lang="tr-TR" dirty="0" smtClean="0"/>
              <a:t> (GRU)**  </a:t>
            </a:r>
          </a:p>
          <a:p>
            <a:endParaRPr lang="tr-TR" dirty="0" smtClean="0"/>
          </a:p>
          <a:p>
            <a:r>
              <a:rPr lang="tr-TR" dirty="0" smtClean="0"/>
              <a:t>**GRU Nedir?**  </a:t>
            </a:r>
          </a:p>
          <a:p>
            <a:r>
              <a:rPr lang="tr-TR" dirty="0" smtClean="0"/>
              <a:t>GRU, sıralı verilerde uzun vadeli bağımlılıkları yakalamak için tasarlanmış bir Tekrarlayan Sinir Ağı (RNN) türüdür. LSTM mimarisini basitleştirerek hücre durumu ve gizli durumu birleştirir ve bilgi akışını kontrol etmek için **iki kapı** (Sıfırlama Kapısı ve Güncelleme Kapısı) kullanır.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**GRU Hücresinin Temel Bileşenleri:**  </a:t>
            </a:r>
          </a:p>
          <a:p>
            <a:r>
              <a:rPr lang="tr-TR" dirty="0" smtClean="0"/>
              <a:t>1. **Sıfırlama Kapısı (\( </a:t>
            </a:r>
            <a:r>
              <a:rPr lang="tr-TR" dirty="0" err="1" smtClean="0"/>
              <a:t>r_t</a:t>
            </a:r>
            <a:r>
              <a:rPr lang="tr-TR" dirty="0" smtClean="0"/>
              <a:t> \))**:  </a:t>
            </a:r>
          </a:p>
          <a:p>
            <a:r>
              <a:rPr lang="tr-TR" dirty="0" smtClean="0"/>
              <a:t>   - **Önceki gizli durumun** (\( h_{t-1} \)) ne kadarının unutulacağını belirler.  </a:t>
            </a:r>
          </a:p>
          <a:p>
            <a:r>
              <a:rPr lang="tr-TR" dirty="0" smtClean="0"/>
              <a:t>   - Formül: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r_t</a:t>
            </a:r>
            <a:r>
              <a:rPr lang="tr-TR" dirty="0" smtClean="0"/>
              <a:t> = \</a:t>
            </a:r>
            <a:r>
              <a:rPr lang="tr-TR" dirty="0" err="1" smtClean="0"/>
              <a:t>sigma</a:t>
            </a:r>
            <a:r>
              <a:rPr lang="tr-TR" dirty="0" smtClean="0"/>
              <a:t>(</a:t>
            </a:r>
            <a:r>
              <a:rPr lang="tr-TR" dirty="0" err="1" smtClean="0"/>
              <a:t>W_r</a:t>
            </a:r>
            <a:r>
              <a:rPr lang="tr-TR" dirty="0" smtClean="0"/>
              <a:t>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b_r</a:t>
            </a:r>
            <a:r>
              <a:rPr lang="tr-TR" dirty="0" smtClean="0"/>
              <a:t>)</a:t>
            </a:r>
          </a:p>
          <a:p>
            <a:r>
              <a:rPr lang="tr-TR" dirty="0" smtClean="0"/>
              <a:t>     \]  </a:t>
            </a:r>
          </a:p>
          <a:p>
            <a:r>
              <a:rPr lang="tr-TR" dirty="0" smtClean="0"/>
              <a:t>     - \( \</a:t>
            </a:r>
            <a:r>
              <a:rPr lang="tr-TR" dirty="0" err="1" smtClean="0"/>
              <a:t>sigma</a:t>
            </a:r>
            <a:r>
              <a:rPr lang="tr-TR" dirty="0" smtClean="0"/>
              <a:t> \): Sigmoid aktivasyonu (0-1 arası çıktı).  </a:t>
            </a:r>
          </a:p>
          <a:p>
            <a:r>
              <a:rPr lang="tr-TR" dirty="0" smtClean="0"/>
              <a:t>     - \( </a:t>
            </a:r>
            <a:r>
              <a:rPr lang="tr-TR" dirty="0" err="1" smtClean="0"/>
              <a:t>W_r</a:t>
            </a:r>
            <a:r>
              <a:rPr lang="tr-TR" dirty="0" smtClean="0"/>
              <a:t> \), \( </a:t>
            </a:r>
            <a:r>
              <a:rPr lang="tr-TR" dirty="0" err="1" smtClean="0"/>
              <a:t>b_r</a:t>
            </a:r>
            <a:r>
              <a:rPr lang="tr-TR" dirty="0" smtClean="0"/>
              <a:t> \): Sıfırlama kapısı için ağırlık matrisi ve </a:t>
            </a:r>
            <a:r>
              <a:rPr lang="tr-TR" dirty="0" err="1" smtClean="0"/>
              <a:t>bias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2. **Güncelleme Kapısı (\( </a:t>
            </a:r>
            <a:r>
              <a:rPr lang="tr-TR" dirty="0" err="1" smtClean="0"/>
              <a:t>z_t</a:t>
            </a:r>
            <a:r>
              <a:rPr lang="tr-TR" dirty="0" smtClean="0"/>
              <a:t> \))**:  </a:t>
            </a:r>
          </a:p>
          <a:p>
            <a:r>
              <a:rPr lang="tr-TR" dirty="0" smtClean="0"/>
              <a:t>   - **Yeni aday gizli durumun** (\( \</a:t>
            </a:r>
            <a:r>
              <a:rPr lang="tr-TR" dirty="0" err="1" smtClean="0"/>
              <a:t>tilde</a:t>
            </a:r>
            <a:r>
              <a:rPr lang="tr-TR" dirty="0" smtClean="0"/>
              <a:t>{h}_t \)) ne kadarının önceki gizli durumla (\( h_{t-1} \)) birleştirileceğini belirler.  </a:t>
            </a:r>
          </a:p>
          <a:p>
            <a:r>
              <a:rPr lang="tr-TR" dirty="0" smtClean="0"/>
              <a:t>   - Formül: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z_t</a:t>
            </a:r>
            <a:r>
              <a:rPr lang="tr-TR" dirty="0" smtClean="0"/>
              <a:t> = \</a:t>
            </a:r>
            <a:r>
              <a:rPr lang="tr-TR" dirty="0" err="1" smtClean="0"/>
              <a:t>sigma</a:t>
            </a:r>
            <a:r>
              <a:rPr lang="tr-TR" dirty="0" smtClean="0"/>
              <a:t>(</a:t>
            </a:r>
            <a:r>
              <a:rPr lang="tr-TR" dirty="0" err="1" smtClean="0"/>
              <a:t>W_z</a:t>
            </a:r>
            <a:r>
              <a:rPr lang="tr-TR" dirty="0" smtClean="0"/>
              <a:t>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b_z</a:t>
            </a:r>
            <a:r>
              <a:rPr lang="tr-TR" dirty="0" smtClean="0"/>
              <a:t>)</a:t>
            </a:r>
          </a:p>
          <a:p>
            <a:r>
              <a:rPr lang="tr-TR" dirty="0" smtClean="0"/>
              <a:t>     \]  </a:t>
            </a:r>
          </a:p>
          <a:p>
            <a:endParaRPr lang="tr-TR" dirty="0" smtClean="0"/>
          </a:p>
          <a:p>
            <a:r>
              <a:rPr lang="tr-TR" dirty="0" smtClean="0"/>
              <a:t>3. **Aday Gizli Durum (\( \</a:t>
            </a:r>
            <a:r>
              <a:rPr lang="tr-TR" dirty="0" err="1" smtClean="0"/>
              <a:t>tilde</a:t>
            </a:r>
            <a:r>
              <a:rPr lang="tr-TR" dirty="0" smtClean="0"/>
              <a:t>{h}_t \))**:  </a:t>
            </a:r>
          </a:p>
          <a:p>
            <a:r>
              <a:rPr lang="tr-TR" dirty="0" smtClean="0"/>
              <a:t>   - Mevcut girdi ve sıfırlama kapısı kullanılarak hesaplanan "önerilen" yeni gizli durum.  </a:t>
            </a:r>
          </a:p>
          <a:p>
            <a:r>
              <a:rPr lang="tr-TR" dirty="0" smtClean="0"/>
              <a:t>   - Formül: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\</a:t>
            </a:r>
            <a:r>
              <a:rPr lang="tr-TR" dirty="0" err="1" smtClean="0"/>
              <a:t>tilde</a:t>
            </a:r>
            <a:r>
              <a:rPr lang="tr-TR" dirty="0" smtClean="0"/>
              <a:t>{h}_t = \</a:t>
            </a:r>
            <a:r>
              <a:rPr lang="tr-TR" dirty="0" err="1" smtClean="0"/>
              <a:t>tanh</a:t>
            </a:r>
            <a:r>
              <a:rPr lang="tr-TR" dirty="0" smtClean="0"/>
              <a:t>(W \</a:t>
            </a:r>
            <a:r>
              <a:rPr lang="tr-TR" dirty="0" err="1" smtClean="0"/>
              <a:t>cdot</a:t>
            </a:r>
            <a:r>
              <a:rPr lang="tr-TR" dirty="0" smtClean="0"/>
              <a:t> [</a:t>
            </a:r>
            <a:r>
              <a:rPr lang="tr-TR" dirty="0" err="1" smtClean="0"/>
              <a:t>r_t</a:t>
            </a:r>
            <a:r>
              <a:rPr lang="tr-TR" dirty="0" smtClean="0"/>
              <a:t> \</a:t>
            </a:r>
            <a:r>
              <a:rPr lang="tr-TR" dirty="0" err="1" smtClean="0"/>
              <a:t>odot</a:t>
            </a:r>
            <a:r>
              <a:rPr lang="tr-TR" dirty="0" smtClean="0"/>
              <a:t> h_{t-1}, </a:t>
            </a:r>
            <a:r>
              <a:rPr lang="tr-TR" dirty="0" err="1" smtClean="0"/>
              <a:t>x_t</a:t>
            </a:r>
            <a:r>
              <a:rPr lang="tr-TR" dirty="0" smtClean="0"/>
              <a:t>] + b)</a:t>
            </a:r>
          </a:p>
          <a:p>
            <a:r>
              <a:rPr lang="tr-TR" dirty="0" smtClean="0"/>
              <a:t>     \]  </a:t>
            </a:r>
          </a:p>
          <a:p>
            <a:r>
              <a:rPr lang="tr-TR" dirty="0" smtClean="0"/>
              <a:t>     - \( \</a:t>
            </a:r>
            <a:r>
              <a:rPr lang="tr-TR" dirty="0" err="1" smtClean="0"/>
              <a:t>odot</a:t>
            </a:r>
            <a:r>
              <a:rPr lang="tr-TR" dirty="0" smtClean="0"/>
              <a:t> \): Eleman-bazlı çarpma.  </a:t>
            </a:r>
          </a:p>
          <a:p>
            <a:endParaRPr lang="tr-TR" dirty="0" smtClean="0"/>
          </a:p>
          <a:p>
            <a:r>
              <a:rPr lang="tr-TR" dirty="0" smtClean="0"/>
              <a:t>4. **Son Gizli Durum (\( </a:t>
            </a:r>
            <a:r>
              <a:rPr lang="tr-TR" dirty="0" err="1" smtClean="0"/>
              <a:t>h_t</a:t>
            </a:r>
            <a:r>
              <a:rPr lang="tr-TR" dirty="0" smtClean="0"/>
              <a:t> \))**:  </a:t>
            </a:r>
          </a:p>
          <a:p>
            <a:r>
              <a:rPr lang="tr-TR" dirty="0" smtClean="0"/>
              <a:t>   - Önceki gizli durum (\( h_{t-1} \)) ve aday gizli durum (\( \</a:t>
            </a:r>
            <a:r>
              <a:rPr lang="tr-TR" dirty="0" err="1" smtClean="0"/>
              <a:t>tilde</a:t>
            </a:r>
            <a:r>
              <a:rPr lang="tr-TR" dirty="0" smtClean="0"/>
              <a:t>{h}_t \)) güncelleme kapısıyla birleştirilir.  </a:t>
            </a:r>
          </a:p>
          <a:p>
            <a:r>
              <a:rPr lang="tr-TR" dirty="0" smtClean="0"/>
              <a:t>   - Formül: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h_t</a:t>
            </a:r>
            <a:r>
              <a:rPr lang="tr-TR" dirty="0" smtClean="0"/>
              <a:t> = (1 - </a:t>
            </a:r>
            <a:r>
              <a:rPr lang="tr-TR" dirty="0" err="1" smtClean="0"/>
              <a:t>z_t</a:t>
            </a:r>
            <a:r>
              <a:rPr lang="tr-TR" dirty="0" smtClean="0"/>
              <a:t>) \</a:t>
            </a:r>
            <a:r>
              <a:rPr lang="tr-TR" dirty="0" err="1" smtClean="0"/>
              <a:t>odot</a:t>
            </a:r>
            <a:r>
              <a:rPr lang="tr-TR" dirty="0" smtClean="0"/>
              <a:t> h_{t-1} + </a:t>
            </a:r>
            <a:r>
              <a:rPr lang="tr-TR" dirty="0" err="1" smtClean="0"/>
              <a:t>z_t</a:t>
            </a:r>
            <a:r>
              <a:rPr lang="tr-TR" dirty="0" smtClean="0"/>
              <a:t> \</a:t>
            </a:r>
            <a:r>
              <a:rPr lang="tr-TR" dirty="0" err="1" smtClean="0"/>
              <a:t>odot</a:t>
            </a:r>
            <a:r>
              <a:rPr lang="tr-TR" dirty="0" smtClean="0"/>
              <a:t> \</a:t>
            </a:r>
            <a:r>
              <a:rPr lang="tr-TR" dirty="0" err="1" smtClean="0"/>
              <a:t>tilde</a:t>
            </a:r>
            <a:r>
              <a:rPr lang="tr-TR" dirty="0" smtClean="0"/>
              <a:t>{h}_t</a:t>
            </a:r>
          </a:p>
          <a:p>
            <a:r>
              <a:rPr lang="tr-TR" dirty="0" smtClean="0"/>
              <a:t>     \]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**Diyagram Bileşenlerinin Açıklaması:**  </a:t>
            </a:r>
          </a:p>
          <a:p>
            <a:r>
              <a:rPr lang="tr-TR" dirty="0" smtClean="0"/>
              <a:t>- \( h_{(t-1)} \): Önceki zaman adımındaki gizli durum.  </a:t>
            </a:r>
          </a:p>
          <a:p>
            <a:r>
              <a:rPr lang="tr-TR" dirty="0" smtClean="0"/>
              <a:t>- \( X(t) \): \( t \) zamanındaki girdi.  </a:t>
            </a:r>
          </a:p>
          <a:p>
            <a:r>
              <a:rPr lang="tr-TR" dirty="0" smtClean="0"/>
              <a:t>- \( Z(t) \): Güncelleme Kapısı (\( </a:t>
            </a:r>
            <a:r>
              <a:rPr lang="tr-TR" dirty="0" err="1" smtClean="0"/>
              <a:t>z_t</a:t>
            </a:r>
            <a:r>
              <a:rPr lang="tr-TR" dirty="0" smtClean="0"/>
              <a:t> \)).  </a:t>
            </a:r>
          </a:p>
          <a:p>
            <a:r>
              <a:rPr lang="tr-TR" dirty="0" smtClean="0"/>
              <a:t>- \( T(t) \): Sıfırlama Kapısı (\( </a:t>
            </a:r>
            <a:r>
              <a:rPr lang="tr-TR" dirty="0" err="1" smtClean="0"/>
              <a:t>r_t</a:t>
            </a:r>
            <a:r>
              <a:rPr lang="tr-TR" dirty="0" smtClean="0"/>
              <a:t> \)).  </a:t>
            </a:r>
          </a:p>
          <a:p>
            <a:r>
              <a:rPr lang="tr-TR" dirty="0" smtClean="0"/>
              <a:t>- \( H(t) \): Aday Gizli Durum (\( \</a:t>
            </a:r>
            <a:r>
              <a:rPr lang="tr-TR" dirty="0" err="1" smtClean="0"/>
              <a:t>tilde</a:t>
            </a:r>
            <a:r>
              <a:rPr lang="tr-TR" dirty="0" smtClean="0"/>
              <a:t>{h}_t \)).  </a:t>
            </a:r>
          </a:p>
          <a:p>
            <a:r>
              <a:rPr lang="tr-TR" dirty="0" smtClean="0"/>
              <a:t>- \( S(t) \): Son Gizli Durum (\( </a:t>
            </a:r>
            <a:r>
              <a:rPr lang="tr-TR" dirty="0" err="1" smtClean="0"/>
              <a:t>h_t</a:t>
            </a:r>
            <a:r>
              <a:rPr lang="tr-TR" dirty="0" smtClean="0"/>
              <a:t> \)).  </a:t>
            </a:r>
          </a:p>
          <a:p>
            <a:r>
              <a:rPr lang="tr-TR" dirty="0" smtClean="0"/>
              <a:t>- \( FC \): Kapı hesaplamaları için Tam Bağlı (Lineer) katmanlar.  </a:t>
            </a:r>
          </a:p>
          <a:p>
            <a:endParaRPr lang="tr-TR" dirty="0" smtClean="0"/>
          </a:p>
          <a:p>
            <a:r>
              <a:rPr lang="tr-TR" dirty="0" smtClean="0"/>
              <a:t>**Neden GRU Kullanılır?**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LSTM'e</a:t>
            </a:r>
            <a:r>
              <a:rPr lang="tr-TR" dirty="0" smtClean="0"/>
              <a:t> kıyasla daha az parametreyle hesaplama karmaşıklığını azaltır.  </a:t>
            </a:r>
          </a:p>
          <a:p>
            <a:r>
              <a:rPr lang="tr-TR" dirty="0" smtClean="0"/>
              <a:t>- Aşağıdaki görevlerde benzer performans sağlar:  </a:t>
            </a:r>
          </a:p>
          <a:p>
            <a:r>
              <a:rPr lang="tr-TR" dirty="0" smtClean="0"/>
              <a:t>  - Metin üretimi  </a:t>
            </a:r>
          </a:p>
          <a:p>
            <a:r>
              <a:rPr lang="tr-TR" dirty="0" smtClean="0"/>
              <a:t>  - Konuşma tanıma  </a:t>
            </a:r>
          </a:p>
          <a:p>
            <a:r>
              <a:rPr lang="tr-TR" dirty="0" smtClean="0"/>
              <a:t>  - Zaman serisi tahmini  </a:t>
            </a:r>
          </a:p>
          <a:p>
            <a:endParaRPr lang="tr-TR" dirty="0" smtClean="0"/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**Özet**: GRU, kapı mekanizmalarıyla bilgi akışını optimize ederek </a:t>
            </a:r>
            <a:r>
              <a:rPr lang="tr-TR" dirty="0" err="1" smtClean="0"/>
              <a:t>RNN'lerin</a:t>
            </a:r>
            <a:r>
              <a:rPr lang="tr-TR" dirty="0" smtClean="0"/>
              <a:t> sınırlamalarını aşar. Basit ama etkili bir mimaridir.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2716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1843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0357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5034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3753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6737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D9D0D-57A9-B842-829D-2119C9B8E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64492684-A450-57C5-CD7F-D16C4F4969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3D344274-6277-240F-B738-6639CC291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8D49803-04CB-2DCA-A18F-7C17CBDFCC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77121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3B75-CBE3-9193-B8AC-DCDD45E8E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F5452771-7FE9-10E5-828A-8D5CD76CF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9D9DFF2-FAC7-78A5-A396-ECDCE5AE79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2655624-245B-1F8B-A710-590F20805B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0400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C86FB-ED2B-2E4B-7BA0-56B27893C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F742DB0A-A876-D60A-7A7F-863B1CC8D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686795A2-6FB8-B6AC-E80E-FDBA140F9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D0CA80B-178E-C19A-F3DC-D4066E571F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8133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8384E-BB6A-9714-E4E7-519D587E4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B016DFD3-EA18-B251-DE9E-CD7C5E147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14F2B6C-D8EC-C5A5-70D8-B969C6928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FBD41D0-ED08-1973-303D-62B9721B88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8154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**English Presentation </a:t>
            </a:r>
            <a:r>
              <a:rPr lang="tr-TR" dirty="0" err="1" smtClean="0"/>
              <a:t>Script</a:t>
            </a:r>
            <a:r>
              <a:rPr lang="tr-TR" dirty="0" smtClean="0"/>
              <a:t>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Sequence</a:t>
            </a:r>
            <a:r>
              <a:rPr lang="tr-TR" dirty="0" smtClean="0"/>
              <a:t>/</a:t>
            </a:r>
            <a:r>
              <a:rPr lang="tr-TR" dirty="0" err="1" smtClean="0"/>
              <a:t>Matrix</a:t>
            </a:r>
            <a:r>
              <a:rPr lang="tr-TR" dirty="0" smtClean="0"/>
              <a:t> Conversion </a:t>
            </a:r>
            <a:r>
              <a:rPr lang="tr-TR" dirty="0" err="1" smtClean="0"/>
              <a:t>Methods</a:t>
            </a:r>
            <a:r>
              <a:rPr lang="tr-TR" dirty="0" smtClean="0"/>
              <a:t>**  </a:t>
            </a:r>
          </a:p>
          <a:p>
            <a:endParaRPr lang="tr-TR" dirty="0" smtClean="0"/>
          </a:p>
          <a:p>
            <a:r>
              <a:rPr lang="tr-TR" dirty="0" err="1" smtClean="0"/>
              <a:t>In</a:t>
            </a:r>
            <a:r>
              <a:rPr lang="tr-TR" dirty="0" smtClean="0"/>
              <a:t> NLP, </a:t>
            </a:r>
            <a:r>
              <a:rPr lang="tr-TR" dirty="0" err="1" smtClean="0"/>
              <a:t>converting</a:t>
            </a:r>
            <a:r>
              <a:rPr lang="tr-TR" dirty="0" smtClean="0"/>
              <a:t>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into</a:t>
            </a:r>
            <a:r>
              <a:rPr lang="tr-TR" dirty="0" smtClean="0"/>
              <a:t> </a:t>
            </a:r>
            <a:r>
              <a:rPr lang="tr-TR" dirty="0" err="1" smtClean="0"/>
              <a:t>numerical</a:t>
            </a:r>
            <a:r>
              <a:rPr lang="tr-TR" dirty="0" smtClean="0"/>
              <a:t> </a:t>
            </a:r>
            <a:r>
              <a:rPr lang="tr-TR" dirty="0" err="1" smtClean="0"/>
              <a:t>matrices</a:t>
            </a:r>
            <a:r>
              <a:rPr lang="tr-TR" dirty="0" smtClean="0"/>
              <a:t> </a:t>
            </a:r>
            <a:r>
              <a:rPr lang="tr-TR" dirty="0" err="1" smtClean="0"/>
              <a:t>involves</a:t>
            </a:r>
            <a:r>
              <a:rPr lang="tr-TR" dirty="0" smtClean="0"/>
              <a:t> </a:t>
            </a:r>
            <a:r>
              <a:rPr lang="tr-TR" dirty="0" err="1" smtClean="0"/>
              <a:t>three</a:t>
            </a:r>
            <a:r>
              <a:rPr lang="tr-TR" dirty="0" smtClean="0"/>
              <a:t> </a:t>
            </a:r>
            <a:r>
              <a:rPr lang="tr-TR" dirty="0" err="1" smtClean="0"/>
              <a:t>key</a:t>
            </a:r>
            <a:r>
              <a:rPr lang="tr-TR" dirty="0" smtClean="0"/>
              <a:t> </a:t>
            </a:r>
            <a:r>
              <a:rPr lang="tr-TR" dirty="0" err="1" smtClean="0"/>
              <a:t>methods</a:t>
            </a:r>
            <a:r>
              <a:rPr lang="tr-TR" dirty="0" smtClean="0"/>
              <a:t>:  </a:t>
            </a:r>
          </a:p>
          <a:p>
            <a:endParaRPr lang="tr-TR" dirty="0" smtClean="0"/>
          </a:p>
          <a:p>
            <a:r>
              <a:rPr lang="tr-TR" dirty="0" smtClean="0"/>
              <a:t>1. **</a:t>
            </a:r>
            <a:r>
              <a:rPr lang="tr-TR" dirty="0" err="1" smtClean="0"/>
              <a:t>Binary</a:t>
            </a:r>
            <a:r>
              <a:rPr lang="tr-TR" dirty="0" smtClean="0"/>
              <a:t>**: </a:t>
            </a:r>
            <a:r>
              <a:rPr lang="tr-TR" dirty="0" err="1" smtClean="0"/>
              <a:t>Indicates</a:t>
            </a:r>
            <a:r>
              <a:rPr lang="tr-TR" dirty="0" smtClean="0"/>
              <a:t> </a:t>
            </a:r>
            <a:r>
              <a:rPr lang="tr-TR" dirty="0" err="1" smtClean="0"/>
              <a:t>whether</a:t>
            </a:r>
            <a:r>
              <a:rPr lang="tr-TR" dirty="0" smtClean="0"/>
              <a:t> a </a:t>
            </a:r>
            <a:r>
              <a:rPr lang="tr-TR" dirty="0" err="1" smtClean="0"/>
              <a:t>word</a:t>
            </a:r>
            <a:r>
              <a:rPr lang="tr-TR" dirty="0" smtClean="0"/>
              <a:t> is </a:t>
            </a:r>
            <a:r>
              <a:rPr lang="tr-TR" dirty="0" err="1" smtClean="0"/>
              <a:t>present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document</a:t>
            </a:r>
            <a:r>
              <a:rPr lang="tr-TR" dirty="0" smtClean="0"/>
              <a:t> (1 </a:t>
            </a:r>
            <a:r>
              <a:rPr lang="tr-TR" dirty="0" err="1" smtClean="0"/>
              <a:t>if</a:t>
            </a:r>
            <a:r>
              <a:rPr lang="tr-TR" dirty="0" smtClean="0"/>
              <a:t> </a:t>
            </a:r>
            <a:r>
              <a:rPr lang="tr-TR" dirty="0" err="1" smtClean="0"/>
              <a:t>present</a:t>
            </a:r>
            <a:r>
              <a:rPr lang="tr-TR" dirty="0" smtClean="0"/>
              <a:t>, 0 </a:t>
            </a:r>
            <a:r>
              <a:rPr lang="tr-TR" dirty="0" err="1" smtClean="0"/>
              <a:t>otherwise</a:t>
            </a:r>
            <a:r>
              <a:rPr lang="tr-TR" dirty="0" smtClean="0"/>
              <a:t>).  </a:t>
            </a:r>
          </a:p>
          <a:p>
            <a:r>
              <a:rPr lang="tr-TR" dirty="0" smtClean="0"/>
              <a:t>   - *</a:t>
            </a:r>
            <a:r>
              <a:rPr lang="tr-TR" dirty="0" err="1" smtClean="0"/>
              <a:t>Example</a:t>
            </a:r>
            <a:r>
              <a:rPr lang="tr-TR" dirty="0" smtClean="0"/>
              <a:t>*: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sentence</a:t>
            </a:r>
            <a:r>
              <a:rPr lang="tr-TR" dirty="0" smtClean="0"/>
              <a:t> *"</a:t>
            </a:r>
            <a:r>
              <a:rPr lang="tr-TR" dirty="0" err="1" smtClean="0"/>
              <a:t>blue</a:t>
            </a:r>
            <a:r>
              <a:rPr lang="tr-TR" dirty="0" smtClean="0"/>
              <a:t> car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blue</a:t>
            </a:r>
            <a:r>
              <a:rPr lang="tr-TR" dirty="0" smtClean="0"/>
              <a:t> </a:t>
            </a:r>
            <a:r>
              <a:rPr lang="tr-TR" dirty="0" err="1" smtClean="0"/>
              <a:t>window</a:t>
            </a:r>
            <a:r>
              <a:rPr lang="tr-TR" dirty="0" smtClean="0"/>
              <a:t>"*:  </a:t>
            </a:r>
          </a:p>
          <a:p>
            <a:r>
              <a:rPr lang="tr-TR" dirty="0" smtClean="0"/>
              <a:t>     - </a:t>
            </a:r>
            <a:r>
              <a:rPr lang="tr-TR" dirty="0" err="1" smtClean="0"/>
              <a:t>Tokens</a:t>
            </a:r>
            <a:r>
              <a:rPr lang="tr-TR" dirty="0" smtClean="0"/>
              <a:t>: `["</a:t>
            </a:r>
            <a:r>
              <a:rPr lang="tr-TR" dirty="0" err="1" smtClean="0"/>
              <a:t>blue</a:t>
            </a:r>
            <a:r>
              <a:rPr lang="tr-TR" dirty="0" smtClean="0"/>
              <a:t>", "car", "</a:t>
            </a:r>
            <a:r>
              <a:rPr lang="tr-TR" dirty="0" err="1" smtClean="0"/>
              <a:t>window</a:t>
            </a:r>
            <a:r>
              <a:rPr lang="tr-TR" dirty="0" smtClean="0"/>
              <a:t>"]` (</a:t>
            </a:r>
            <a:r>
              <a:rPr lang="tr-TR" dirty="0" err="1" smtClean="0"/>
              <a:t>ignoring</a:t>
            </a:r>
            <a:r>
              <a:rPr lang="tr-TR" dirty="0" smtClean="0"/>
              <a:t> "</a:t>
            </a:r>
            <a:r>
              <a:rPr lang="tr-TR" dirty="0" err="1" smtClean="0"/>
              <a:t>and</a:t>
            </a:r>
            <a:r>
              <a:rPr lang="tr-TR" dirty="0" smtClean="0"/>
              <a:t>" </a:t>
            </a:r>
            <a:r>
              <a:rPr lang="tr-TR" dirty="0" err="1" smtClean="0"/>
              <a:t>if</a:t>
            </a:r>
            <a:r>
              <a:rPr lang="tr-TR" dirty="0" smtClean="0"/>
              <a:t> not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vocabulary</a:t>
            </a:r>
            <a:r>
              <a:rPr lang="tr-TR" dirty="0" smtClean="0"/>
              <a:t>).  </a:t>
            </a:r>
          </a:p>
          <a:p>
            <a:r>
              <a:rPr lang="tr-TR" dirty="0" smtClean="0"/>
              <a:t>     - </a:t>
            </a:r>
            <a:r>
              <a:rPr lang="tr-TR" dirty="0" err="1" smtClean="0"/>
              <a:t>Binary</a:t>
            </a:r>
            <a:r>
              <a:rPr lang="tr-TR" dirty="0" smtClean="0"/>
              <a:t> </a:t>
            </a:r>
            <a:r>
              <a:rPr lang="tr-TR" dirty="0" err="1" smtClean="0"/>
              <a:t>Matrix</a:t>
            </a:r>
            <a:r>
              <a:rPr lang="tr-TR" dirty="0" smtClean="0"/>
              <a:t>: `[1, 1, 0, 0, 0, 0, 0, 1]` (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vocabulary</a:t>
            </a:r>
            <a:r>
              <a:rPr lang="tr-TR" dirty="0" smtClean="0"/>
              <a:t>: `</a:t>
            </a:r>
            <a:r>
              <a:rPr lang="tr-TR" dirty="0" err="1" smtClean="0"/>
              <a:t>black</a:t>
            </a:r>
            <a:r>
              <a:rPr lang="tr-TR" dirty="0" smtClean="0"/>
              <a:t>, </a:t>
            </a:r>
            <a:r>
              <a:rPr lang="tr-TR" dirty="0" err="1" smtClean="0"/>
              <a:t>blue</a:t>
            </a:r>
            <a:r>
              <a:rPr lang="tr-TR" dirty="0" smtClean="0"/>
              <a:t>, car, </a:t>
            </a:r>
            <a:r>
              <a:rPr lang="tr-TR" dirty="0" err="1" smtClean="0"/>
              <a:t>crow</a:t>
            </a:r>
            <a:r>
              <a:rPr lang="tr-TR" dirty="0" smtClean="0"/>
              <a:t>, in, </a:t>
            </a:r>
            <a:r>
              <a:rPr lang="tr-TR" dirty="0" err="1" smtClean="0"/>
              <a:t>my</a:t>
            </a:r>
            <a:r>
              <a:rPr lang="tr-TR" dirty="0" smtClean="0"/>
              <a:t>, </a:t>
            </a:r>
            <a:r>
              <a:rPr lang="tr-TR" dirty="0" err="1" smtClean="0"/>
              <a:t>reflection</a:t>
            </a:r>
            <a:r>
              <a:rPr lang="tr-TR" dirty="0" smtClean="0"/>
              <a:t>, </a:t>
            </a:r>
            <a:r>
              <a:rPr lang="tr-TR" dirty="0" err="1" smtClean="0"/>
              <a:t>see</a:t>
            </a:r>
            <a:r>
              <a:rPr lang="tr-TR" dirty="0" smtClean="0"/>
              <a:t>, </a:t>
            </a:r>
            <a:r>
              <a:rPr lang="tr-TR" dirty="0" err="1" smtClean="0"/>
              <a:t>the</a:t>
            </a:r>
            <a:r>
              <a:rPr lang="tr-TR" dirty="0" smtClean="0"/>
              <a:t>, </a:t>
            </a:r>
            <a:r>
              <a:rPr lang="tr-TR" dirty="0" err="1" smtClean="0"/>
              <a:t>window</a:t>
            </a:r>
            <a:r>
              <a:rPr lang="tr-TR" dirty="0" smtClean="0"/>
              <a:t>`).  </a:t>
            </a:r>
          </a:p>
          <a:p>
            <a:endParaRPr lang="tr-TR" dirty="0" smtClean="0"/>
          </a:p>
          <a:p>
            <a:r>
              <a:rPr lang="tr-TR" dirty="0" smtClean="0"/>
              <a:t>2. **</a:t>
            </a:r>
            <a:r>
              <a:rPr lang="tr-TR" dirty="0" err="1" smtClean="0"/>
              <a:t>Count</a:t>
            </a:r>
            <a:r>
              <a:rPr lang="tr-TR" dirty="0" smtClean="0"/>
              <a:t>**: </a:t>
            </a:r>
            <a:r>
              <a:rPr lang="tr-TR" dirty="0" err="1" smtClean="0"/>
              <a:t>Represents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frequency</a:t>
            </a:r>
            <a:r>
              <a:rPr lang="tr-TR" dirty="0" smtClean="0"/>
              <a:t> of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word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document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*</a:t>
            </a:r>
            <a:r>
              <a:rPr lang="tr-TR" dirty="0" err="1" smtClean="0"/>
              <a:t>Example</a:t>
            </a:r>
            <a:r>
              <a:rPr lang="tr-TR" dirty="0" smtClean="0"/>
              <a:t>*: </a:t>
            </a:r>
            <a:r>
              <a:rPr lang="tr-TR" dirty="0" err="1" smtClean="0"/>
              <a:t>For</a:t>
            </a:r>
            <a:r>
              <a:rPr lang="tr-TR" dirty="0" smtClean="0"/>
              <a:t> *"</a:t>
            </a:r>
            <a:r>
              <a:rPr lang="tr-TR" dirty="0" err="1" smtClean="0"/>
              <a:t>blue</a:t>
            </a:r>
            <a:r>
              <a:rPr lang="tr-TR" dirty="0" smtClean="0"/>
              <a:t> car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blue</a:t>
            </a:r>
            <a:r>
              <a:rPr lang="tr-TR" dirty="0" smtClean="0"/>
              <a:t> </a:t>
            </a:r>
            <a:r>
              <a:rPr lang="tr-TR" dirty="0" err="1" smtClean="0"/>
              <a:t>window</a:t>
            </a:r>
            <a:r>
              <a:rPr lang="tr-TR" dirty="0" smtClean="0"/>
              <a:t>"*:  </a:t>
            </a:r>
          </a:p>
          <a:p>
            <a:r>
              <a:rPr lang="tr-TR" dirty="0" smtClean="0"/>
              <a:t>     - </a:t>
            </a:r>
            <a:r>
              <a:rPr lang="tr-TR" dirty="0" err="1" smtClean="0"/>
              <a:t>Count</a:t>
            </a:r>
            <a:r>
              <a:rPr lang="tr-TR" dirty="0" smtClean="0"/>
              <a:t> </a:t>
            </a:r>
            <a:r>
              <a:rPr lang="tr-TR" dirty="0" err="1" smtClean="0"/>
              <a:t>Matrix</a:t>
            </a:r>
            <a:r>
              <a:rPr lang="tr-TR" dirty="0" smtClean="0"/>
              <a:t>: `[0, 2, 1, 0, 0, 0, 0, 0, 0, 1]` (</a:t>
            </a:r>
            <a:r>
              <a:rPr lang="tr-TR" dirty="0" err="1" smtClean="0"/>
              <a:t>blue</a:t>
            </a:r>
            <a:r>
              <a:rPr lang="tr-TR" dirty="0" smtClean="0"/>
              <a:t>=2, car=1, </a:t>
            </a:r>
            <a:r>
              <a:rPr lang="tr-TR" dirty="0" err="1" smtClean="0"/>
              <a:t>window</a:t>
            </a:r>
            <a:r>
              <a:rPr lang="tr-TR" dirty="0" smtClean="0"/>
              <a:t>=1).  </a:t>
            </a:r>
          </a:p>
          <a:p>
            <a:endParaRPr lang="tr-TR" dirty="0" smtClean="0"/>
          </a:p>
          <a:p>
            <a:r>
              <a:rPr lang="tr-TR" dirty="0" smtClean="0"/>
              <a:t>3. **</a:t>
            </a:r>
            <a:r>
              <a:rPr lang="tr-TR" dirty="0" err="1" smtClean="0"/>
              <a:t>Frequency</a:t>
            </a:r>
            <a:r>
              <a:rPr lang="tr-TR" dirty="0" smtClean="0"/>
              <a:t>**: </a:t>
            </a:r>
            <a:r>
              <a:rPr lang="tr-TR" dirty="0" err="1" smtClean="0"/>
              <a:t>Calculates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ratio</a:t>
            </a:r>
            <a:r>
              <a:rPr lang="tr-TR" dirty="0" smtClean="0"/>
              <a:t> of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word’s</a:t>
            </a:r>
            <a:r>
              <a:rPr lang="tr-TR" dirty="0" smtClean="0"/>
              <a:t> </a:t>
            </a:r>
            <a:r>
              <a:rPr lang="tr-TR" dirty="0" err="1" smtClean="0"/>
              <a:t>occurrence</a:t>
            </a:r>
            <a:r>
              <a:rPr lang="tr-TR" dirty="0" smtClean="0"/>
              <a:t> </a:t>
            </a:r>
            <a:r>
              <a:rPr lang="tr-TR" dirty="0" err="1" smtClean="0"/>
              <a:t>relative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total </a:t>
            </a:r>
            <a:r>
              <a:rPr lang="tr-TR" dirty="0" err="1" smtClean="0"/>
              <a:t>words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document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*</a:t>
            </a:r>
            <a:r>
              <a:rPr lang="tr-TR" dirty="0" err="1" smtClean="0"/>
              <a:t>Example</a:t>
            </a:r>
            <a:r>
              <a:rPr lang="tr-TR" dirty="0" smtClean="0"/>
              <a:t>*: </a:t>
            </a:r>
            <a:r>
              <a:rPr lang="tr-TR" dirty="0" err="1" smtClean="0"/>
              <a:t>For</a:t>
            </a:r>
            <a:r>
              <a:rPr lang="tr-TR" dirty="0" smtClean="0"/>
              <a:t> *"</a:t>
            </a:r>
            <a:r>
              <a:rPr lang="tr-TR" dirty="0" err="1" smtClean="0"/>
              <a:t>blue</a:t>
            </a:r>
            <a:r>
              <a:rPr lang="tr-TR" dirty="0" smtClean="0"/>
              <a:t> car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blue</a:t>
            </a:r>
            <a:r>
              <a:rPr lang="tr-TR" dirty="0" smtClean="0"/>
              <a:t> </a:t>
            </a:r>
            <a:r>
              <a:rPr lang="tr-TR" dirty="0" err="1" smtClean="0"/>
              <a:t>window</a:t>
            </a:r>
            <a:r>
              <a:rPr lang="tr-TR" dirty="0" smtClean="0"/>
              <a:t>"* (4 </a:t>
            </a:r>
            <a:r>
              <a:rPr lang="tr-TR" dirty="0" err="1" smtClean="0"/>
              <a:t>words</a:t>
            </a:r>
            <a:r>
              <a:rPr lang="tr-TR" dirty="0" smtClean="0"/>
              <a:t> </a:t>
            </a: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tokenization</a:t>
            </a:r>
            <a:r>
              <a:rPr lang="tr-TR" dirty="0" smtClean="0"/>
              <a:t>):  </a:t>
            </a:r>
          </a:p>
          <a:p>
            <a:r>
              <a:rPr lang="tr-TR" dirty="0" smtClean="0"/>
              <a:t>     - </a:t>
            </a:r>
            <a:r>
              <a:rPr lang="tr-TR" dirty="0" err="1" smtClean="0"/>
              <a:t>Frequency</a:t>
            </a:r>
            <a:r>
              <a:rPr lang="tr-TR" dirty="0" smtClean="0"/>
              <a:t> </a:t>
            </a:r>
            <a:r>
              <a:rPr lang="tr-TR" dirty="0" err="1" smtClean="0"/>
              <a:t>Matrix</a:t>
            </a:r>
            <a:r>
              <a:rPr lang="tr-TR" dirty="0" smtClean="0"/>
              <a:t>: `[0, 0.5, 0.25, 0, 0, 0, 0, 0, 0, 0.25]`.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Vocabulary</a:t>
            </a:r>
            <a:r>
              <a:rPr lang="tr-TR" dirty="0" smtClean="0"/>
              <a:t> </a:t>
            </a:r>
            <a:r>
              <a:rPr lang="tr-TR" dirty="0" err="1" smtClean="0"/>
              <a:t>Example</a:t>
            </a:r>
            <a:r>
              <a:rPr lang="tr-TR" dirty="0" smtClean="0"/>
              <a:t>**:  </a:t>
            </a:r>
          </a:p>
          <a:p>
            <a:r>
              <a:rPr lang="tr-TR" dirty="0" err="1" smtClean="0"/>
              <a:t>Tokens</a:t>
            </a:r>
            <a:r>
              <a:rPr lang="tr-TR" dirty="0" smtClean="0"/>
              <a:t> </a:t>
            </a:r>
            <a:r>
              <a:rPr lang="tr-TR" dirty="0" err="1" smtClean="0"/>
              <a:t>derived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sentences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`["</a:t>
            </a:r>
            <a:r>
              <a:rPr lang="tr-TR" dirty="0" err="1" smtClean="0"/>
              <a:t>black</a:t>
            </a:r>
            <a:r>
              <a:rPr lang="tr-TR" dirty="0" smtClean="0"/>
              <a:t>", "</a:t>
            </a:r>
            <a:r>
              <a:rPr lang="tr-TR" dirty="0" err="1" smtClean="0"/>
              <a:t>blue</a:t>
            </a:r>
            <a:r>
              <a:rPr lang="tr-TR" dirty="0" smtClean="0"/>
              <a:t>", "car", "</a:t>
            </a:r>
            <a:r>
              <a:rPr lang="tr-TR" dirty="0" err="1" smtClean="0"/>
              <a:t>crow</a:t>
            </a:r>
            <a:r>
              <a:rPr lang="tr-TR" dirty="0" smtClean="0"/>
              <a:t>", "in", "</a:t>
            </a:r>
            <a:r>
              <a:rPr lang="tr-TR" dirty="0" err="1" smtClean="0"/>
              <a:t>my</a:t>
            </a:r>
            <a:r>
              <a:rPr lang="tr-TR" dirty="0" smtClean="0"/>
              <a:t>", "</a:t>
            </a:r>
            <a:r>
              <a:rPr lang="tr-TR" dirty="0" err="1" smtClean="0"/>
              <a:t>reflection</a:t>
            </a:r>
            <a:r>
              <a:rPr lang="tr-TR" dirty="0" smtClean="0"/>
              <a:t>", "</a:t>
            </a:r>
            <a:r>
              <a:rPr lang="tr-TR" dirty="0" err="1" smtClean="0"/>
              <a:t>see</a:t>
            </a:r>
            <a:r>
              <a:rPr lang="tr-TR" dirty="0" smtClean="0"/>
              <a:t>", "</a:t>
            </a:r>
            <a:r>
              <a:rPr lang="tr-TR" dirty="0" err="1" smtClean="0"/>
              <a:t>the</a:t>
            </a:r>
            <a:r>
              <a:rPr lang="tr-TR" dirty="0" smtClean="0"/>
              <a:t>", "</a:t>
            </a:r>
            <a:r>
              <a:rPr lang="tr-TR" dirty="0" err="1" smtClean="0"/>
              <a:t>window</a:t>
            </a:r>
            <a:r>
              <a:rPr lang="tr-TR" dirty="0" smtClean="0"/>
              <a:t>"]`.  </a:t>
            </a:r>
          </a:p>
          <a:p>
            <a:endParaRPr lang="tr-TR" dirty="0" smtClean="0"/>
          </a:p>
          <a:p>
            <a:r>
              <a:rPr lang="tr-TR" dirty="0" smtClean="0"/>
              <a:t>**Application**:  </a:t>
            </a:r>
          </a:p>
          <a:p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matrices</a:t>
            </a:r>
            <a:r>
              <a:rPr lang="tr-TR" dirty="0" smtClean="0"/>
              <a:t> </a:t>
            </a:r>
            <a:r>
              <a:rPr lang="tr-TR" dirty="0" err="1" smtClean="0"/>
              <a:t>enable</a:t>
            </a:r>
            <a:r>
              <a:rPr lang="tr-TR" dirty="0" smtClean="0"/>
              <a:t> </a:t>
            </a:r>
            <a:r>
              <a:rPr lang="tr-TR" dirty="0" err="1" smtClean="0"/>
              <a:t>models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process</a:t>
            </a:r>
            <a:r>
              <a:rPr lang="tr-TR" dirty="0" smtClean="0"/>
              <a:t> </a:t>
            </a:r>
            <a:r>
              <a:rPr lang="tr-TR" dirty="0" err="1" smtClean="0"/>
              <a:t>text</a:t>
            </a:r>
            <a:r>
              <a:rPr lang="tr-TR" dirty="0" smtClean="0"/>
              <a:t> data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tasks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</a:t>
            </a:r>
            <a:r>
              <a:rPr lang="tr-TR" dirty="0" err="1" smtClean="0"/>
              <a:t>classification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clustering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**Türkçe Sunum Metni:**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**Metni Dizi/Matris Dönüşüm Yöntemleri**  </a:t>
            </a:r>
          </a:p>
          <a:p>
            <a:endParaRPr lang="tr-TR" dirty="0" smtClean="0"/>
          </a:p>
          <a:p>
            <a:r>
              <a:rPr lang="tr-TR" dirty="0" smtClean="0"/>
              <a:t>Doğal dil işlemede, metinlerin sayısal matrislere dönüştürülmesinde üç temel yöntem kullanılır:  </a:t>
            </a:r>
          </a:p>
          <a:p>
            <a:endParaRPr lang="tr-TR" dirty="0" smtClean="0"/>
          </a:p>
          <a:p>
            <a:r>
              <a:rPr lang="tr-TR" dirty="0" smtClean="0"/>
              <a:t>1. **</a:t>
            </a:r>
            <a:r>
              <a:rPr lang="tr-TR" dirty="0" err="1" smtClean="0"/>
              <a:t>Binary</a:t>
            </a:r>
            <a:r>
              <a:rPr lang="tr-TR" dirty="0" smtClean="0"/>
              <a:t> (İkilik)**: Bir kelimenin belgede olup olmadığını gösterir (varsa 1, yoksa 0).  </a:t>
            </a:r>
          </a:p>
          <a:p>
            <a:r>
              <a:rPr lang="tr-TR" dirty="0" smtClean="0"/>
              <a:t>   - *Örnek*: *"</a:t>
            </a:r>
            <a:r>
              <a:rPr lang="tr-TR" dirty="0" err="1" smtClean="0"/>
              <a:t>blue</a:t>
            </a:r>
            <a:r>
              <a:rPr lang="tr-TR" dirty="0" smtClean="0"/>
              <a:t> car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blue</a:t>
            </a:r>
            <a:r>
              <a:rPr lang="tr-TR" dirty="0" smtClean="0"/>
              <a:t> </a:t>
            </a:r>
            <a:r>
              <a:rPr lang="tr-TR" dirty="0" err="1" smtClean="0"/>
              <a:t>window</a:t>
            </a:r>
            <a:r>
              <a:rPr lang="tr-TR" dirty="0" smtClean="0"/>
              <a:t>"* cümlesi için:  </a:t>
            </a:r>
          </a:p>
          <a:p>
            <a:r>
              <a:rPr lang="tr-TR" dirty="0" smtClean="0"/>
              <a:t>     - </a:t>
            </a:r>
            <a:r>
              <a:rPr lang="tr-TR" dirty="0" err="1" smtClean="0"/>
              <a:t>Tokenler</a:t>
            </a:r>
            <a:r>
              <a:rPr lang="tr-TR" dirty="0" smtClean="0"/>
              <a:t>: `["</a:t>
            </a:r>
            <a:r>
              <a:rPr lang="tr-TR" dirty="0" err="1" smtClean="0"/>
              <a:t>blue</a:t>
            </a:r>
            <a:r>
              <a:rPr lang="tr-TR" dirty="0" smtClean="0"/>
              <a:t>", "car", "</a:t>
            </a:r>
            <a:r>
              <a:rPr lang="tr-TR" dirty="0" err="1" smtClean="0"/>
              <a:t>window</a:t>
            </a:r>
            <a:r>
              <a:rPr lang="tr-TR" dirty="0" smtClean="0"/>
              <a:t>"]` ("</a:t>
            </a:r>
            <a:r>
              <a:rPr lang="tr-TR" dirty="0" err="1" smtClean="0"/>
              <a:t>and</a:t>
            </a:r>
            <a:r>
              <a:rPr lang="tr-TR" dirty="0" smtClean="0"/>
              <a:t>" kelimesi sözlükte yoksa göz ardı edilir).  </a:t>
            </a:r>
          </a:p>
          <a:p>
            <a:r>
              <a:rPr lang="tr-TR" dirty="0" smtClean="0"/>
              <a:t>     - </a:t>
            </a:r>
            <a:r>
              <a:rPr lang="tr-TR" dirty="0" err="1" smtClean="0"/>
              <a:t>Binary</a:t>
            </a:r>
            <a:r>
              <a:rPr lang="tr-TR" dirty="0" smtClean="0"/>
              <a:t> Matris: `[1, 1, 0, 0, 0, 0, 0, 1]` (sözlük: `</a:t>
            </a:r>
            <a:r>
              <a:rPr lang="tr-TR" dirty="0" err="1" smtClean="0"/>
              <a:t>black</a:t>
            </a:r>
            <a:r>
              <a:rPr lang="tr-TR" dirty="0" smtClean="0"/>
              <a:t>, </a:t>
            </a:r>
            <a:r>
              <a:rPr lang="tr-TR" dirty="0" err="1" smtClean="0"/>
              <a:t>blue</a:t>
            </a:r>
            <a:r>
              <a:rPr lang="tr-TR" dirty="0" smtClean="0"/>
              <a:t>, car, </a:t>
            </a:r>
            <a:r>
              <a:rPr lang="tr-TR" dirty="0" err="1" smtClean="0"/>
              <a:t>crow</a:t>
            </a:r>
            <a:r>
              <a:rPr lang="tr-TR" dirty="0" smtClean="0"/>
              <a:t>, in, </a:t>
            </a:r>
            <a:r>
              <a:rPr lang="tr-TR" dirty="0" err="1" smtClean="0"/>
              <a:t>my</a:t>
            </a:r>
            <a:r>
              <a:rPr lang="tr-TR" dirty="0" smtClean="0"/>
              <a:t>, </a:t>
            </a:r>
            <a:r>
              <a:rPr lang="tr-TR" dirty="0" err="1" smtClean="0"/>
              <a:t>reflection</a:t>
            </a:r>
            <a:r>
              <a:rPr lang="tr-TR" dirty="0" smtClean="0"/>
              <a:t>, </a:t>
            </a:r>
            <a:r>
              <a:rPr lang="tr-TR" dirty="0" err="1" smtClean="0"/>
              <a:t>see</a:t>
            </a:r>
            <a:r>
              <a:rPr lang="tr-TR" dirty="0" smtClean="0"/>
              <a:t>, </a:t>
            </a:r>
            <a:r>
              <a:rPr lang="tr-TR" dirty="0" err="1" smtClean="0"/>
              <a:t>the</a:t>
            </a:r>
            <a:r>
              <a:rPr lang="tr-TR" dirty="0" smtClean="0"/>
              <a:t>, </a:t>
            </a:r>
            <a:r>
              <a:rPr lang="tr-TR" dirty="0" err="1" smtClean="0"/>
              <a:t>window</a:t>
            </a:r>
            <a:r>
              <a:rPr lang="tr-TR" dirty="0" smtClean="0"/>
              <a:t>`).  </a:t>
            </a:r>
          </a:p>
          <a:p>
            <a:endParaRPr lang="tr-TR" dirty="0" smtClean="0"/>
          </a:p>
          <a:p>
            <a:r>
              <a:rPr lang="tr-TR" dirty="0" smtClean="0"/>
              <a:t>2. **</a:t>
            </a:r>
            <a:r>
              <a:rPr lang="tr-TR" dirty="0" err="1" smtClean="0"/>
              <a:t>Count</a:t>
            </a:r>
            <a:r>
              <a:rPr lang="tr-TR" dirty="0" smtClean="0"/>
              <a:t> (Sayım)**: Kelimenin belge içinde kaç kez geçtiğini belirtir.  </a:t>
            </a:r>
          </a:p>
          <a:p>
            <a:r>
              <a:rPr lang="tr-TR" dirty="0" smtClean="0"/>
              <a:t>   - *Örnek*: *"</a:t>
            </a:r>
            <a:r>
              <a:rPr lang="tr-TR" dirty="0" err="1" smtClean="0"/>
              <a:t>blue</a:t>
            </a:r>
            <a:r>
              <a:rPr lang="tr-TR" dirty="0" smtClean="0"/>
              <a:t> car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blue</a:t>
            </a:r>
            <a:r>
              <a:rPr lang="tr-TR" dirty="0" smtClean="0"/>
              <a:t> </a:t>
            </a:r>
            <a:r>
              <a:rPr lang="tr-TR" dirty="0" err="1" smtClean="0"/>
              <a:t>window</a:t>
            </a:r>
            <a:r>
              <a:rPr lang="tr-TR" dirty="0" smtClean="0"/>
              <a:t>"* için:  </a:t>
            </a:r>
          </a:p>
          <a:p>
            <a:r>
              <a:rPr lang="tr-TR" dirty="0" smtClean="0"/>
              <a:t>     - </a:t>
            </a:r>
            <a:r>
              <a:rPr lang="tr-TR" dirty="0" err="1" smtClean="0"/>
              <a:t>Count</a:t>
            </a:r>
            <a:r>
              <a:rPr lang="tr-TR" dirty="0" smtClean="0"/>
              <a:t> Matris: `[0, 2, 1, 0, 0, 0, 0, 0, 0, 1]` (</a:t>
            </a:r>
            <a:r>
              <a:rPr lang="tr-TR" dirty="0" err="1" smtClean="0"/>
              <a:t>blue</a:t>
            </a:r>
            <a:r>
              <a:rPr lang="tr-TR" dirty="0" smtClean="0"/>
              <a:t>=2, car=1, </a:t>
            </a:r>
            <a:r>
              <a:rPr lang="tr-TR" dirty="0" err="1" smtClean="0"/>
              <a:t>window</a:t>
            </a:r>
            <a:r>
              <a:rPr lang="tr-TR" dirty="0" smtClean="0"/>
              <a:t>=1).  </a:t>
            </a:r>
          </a:p>
          <a:p>
            <a:endParaRPr lang="tr-TR" dirty="0" smtClean="0"/>
          </a:p>
          <a:p>
            <a:r>
              <a:rPr lang="tr-TR" dirty="0" smtClean="0"/>
              <a:t>3. **</a:t>
            </a:r>
            <a:r>
              <a:rPr lang="tr-TR" dirty="0" err="1" smtClean="0"/>
              <a:t>Frequency</a:t>
            </a:r>
            <a:r>
              <a:rPr lang="tr-TR" dirty="0" smtClean="0"/>
              <a:t> (Sıklık)**: Kelimenin belgedeki toplam kelime sayısına oranını hesaplar.  </a:t>
            </a:r>
          </a:p>
          <a:p>
            <a:r>
              <a:rPr lang="tr-TR" dirty="0" smtClean="0"/>
              <a:t>   - *Örnek*: *"</a:t>
            </a:r>
            <a:r>
              <a:rPr lang="tr-TR" dirty="0" err="1" smtClean="0"/>
              <a:t>blue</a:t>
            </a:r>
            <a:r>
              <a:rPr lang="tr-TR" dirty="0" smtClean="0"/>
              <a:t> car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blue</a:t>
            </a:r>
            <a:r>
              <a:rPr lang="tr-TR" dirty="0" smtClean="0"/>
              <a:t> </a:t>
            </a:r>
            <a:r>
              <a:rPr lang="tr-TR" dirty="0" err="1" smtClean="0"/>
              <a:t>window</a:t>
            </a:r>
            <a:r>
              <a:rPr lang="tr-TR" dirty="0" smtClean="0"/>
              <a:t>"* (</a:t>
            </a:r>
            <a:r>
              <a:rPr lang="tr-TR" dirty="0" err="1" smtClean="0"/>
              <a:t>tokenleme</a:t>
            </a:r>
            <a:r>
              <a:rPr lang="tr-TR" dirty="0" smtClean="0"/>
              <a:t> sonrası 4 kelime):  </a:t>
            </a:r>
          </a:p>
          <a:p>
            <a:r>
              <a:rPr lang="tr-TR" dirty="0" smtClean="0"/>
              <a:t>     - </a:t>
            </a:r>
            <a:r>
              <a:rPr lang="tr-TR" dirty="0" err="1" smtClean="0"/>
              <a:t>Frequency</a:t>
            </a:r>
            <a:r>
              <a:rPr lang="tr-TR" dirty="0" smtClean="0"/>
              <a:t> Matris: `[0, 0.5, 0.25, 0, 0, 0, 0, 0, 0, 0.25]`.  </a:t>
            </a:r>
          </a:p>
          <a:p>
            <a:endParaRPr lang="tr-TR" dirty="0" smtClean="0"/>
          </a:p>
          <a:p>
            <a:r>
              <a:rPr lang="tr-TR" dirty="0" smtClean="0"/>
              <a:t>**Kelime Sözlüğü Örneği**:  </a:t>
            </a:r>
          </a:p>
          <a:p>
            <a:r>
              <a:rPr lang="tr-TR" dirty="0" smtClean="0"/>
              <a:t>Cümlelerden türetilen </a:t>
            </a:r>
            <a:r>
              <a:rPr lang="tr-TR" dirty="0" err="1" smtClean="0"/>
              <a:t>tokenler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`["</a:t>
            </a:r>
            <a:r>
              <a:rPr lang="tr-TR" dirty="0" err="1" smtClean="0"/>
              <a:t>black</a:t>
            </a:r>
            <a:r>
              <a:rPr lang="tr-TR" dirty="0" smtClean="0"/>
              <a:t>", "</a:t>
            </a:r>
            <a:r>
              <a:rPr lang="tr-TR" dirty="0" err="1" smtClean="0"/>
              <a:t>blue</a:t>
            </a:r>
            <a:r>
              <a:rPr lang="tr-TR" dirty="0" smtClean="0"/>
              <a:t>", "car", "</a:t>
            </a:r>
            <a:r>
              <a:rPr lang="tr-TR" dirty="0" err="1" smtClean="0"/>
              <a:t>crow</a:t>
            </a:r>
            <a:r>
              <a:rPr lang="tr-TR" dirty="0" smtClean="0"/>
              <a:t>", "in", "</a:t>
            </a:r>
            <a:r>
              <a:rPr lang="tr-TR" dirty="0" err="1" smtClean="0"/>
              <a:t>my</a:t>
            </a:r>
            <a:r>
              <a:rPr lang="tr-TR" dirty="0" smtClean="0"/>
              <a:t>", "</a:t>
            </a:r>
            <a:r>
              <a:rPr lang="tr-TR" dirty="0" err="1" smtClean="0"/>
              <a:t>reflection</a:t>
            </a:r>
            <a:r>
              <a:rPr lang="tr-TR" dirty="0" smtClean="0"/>
              <a:t>", "</a:t>
            </a:r>
            <a:r>
              <a:rPr lang="tr-TR" dirty="0" err="1" smtClean="0"/>
              <a:t>see</a:t>
            </a:r>
            <a:r>
              <a:rPr lang="tr-TR" dirty="0" smtClean="0"/>
              <a:t>", "</a:t>
            </a:r>
            <a:r>
              <a:rPr lang="tr-TR" dirty="0" err="1" smtClean="0"/>
              <a:t>the</a:t>
            </a:r>
            <a:r>
              <a:rPr lang="tr-TR" dirty="0" smtClean="0"/>
              <a:t>", "</a:t>
            </a:r>
            <a:r>
              <a:rPr lang="tr-TR" dirty="0" err="1" smtClean="0"/>
              <a:t>window</a:t>
            </a:r>
            <a:r>
              <a:rPr lang="tr-TR" dirty="0" smtClean="0"/>
              <a:t>"]`.  </a:t>
            </a:r>
          </a:p>
          <a:p>
            <a:endParaRPr lang="tr-TR" dirty="0" smtClean="0"/>
          </a:p>
          <a:p>
            <a:r>
              <a:rPr lang="tr-TR" dirty="0" smtClean="0"/>
              <a:t>**Uygulama**:  </a:t>
            </a:r>
          </a:p>
          <a:p>
            <a:r>
              <a:rPr lang="tr-TR" dirty="0" smtClean="0"/>
              <a:t>Bu matrisler, metin sınıflandırma veya kümeleme gibi görevler için modellerin veriyi işlemesini sağlar.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56439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9CA7C-CF82-A388-5E02-FC05CFE76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E943A3F6-2028-1DCE-2B1C-0A8703A13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99BDF72B-B1FA-ED3F-E233-B3CEBD7D5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EA8CA26-3347-CCBE-B84F-2DB7E6F598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6200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00BB-E653-44FF-4395-8C69BD39F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B1AE2BD-E328-37CD-16CE-F2BA0023E1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387B6BA-8CD8-5E83-5805-6B7C1D502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33C1C019-9DAC-0953-4B72-19EB6249E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198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51C24-879D-9F5B-CF6F-EB7BD6162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9FE3922-002F-488E-F3B0-A782A44517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B06701C2-2890-C037-DA7C-908624172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3E58E0A-E287-3254-3921-5DB6ABFF6E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7061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AE780-9E6F-7D6A-5549-9983D1CA9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29C2BAE6-F2E2-A5F8-A39C-B5F12DF23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80E2D447-547B-FA58-B936-920931978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3AACB27-B5D7-4D2B-10FE-3D95F45A19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322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4BD05-7BDB-F27F-C8E1-FC612B8D4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D05AB393-3351-084C-BF4D-B3789120E4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A13DE8FB-50D4-93A2-7B23-FD65BF4BE7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3122628-FCC5-A9D6-CFC2-5FFF3DE51C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58380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10E9F-A22A-2BEF-A2CA-E48E02BC5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0AF275C9-9D3A-161D-BF4D-4431D02352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069E9BF2-B41C-2EE0-8694-55686D5AC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C87010E-38FA-1AA8-0F7A-7551AD250D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9411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FADC6-195C-E8EA-5AC1-E643CB87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192DDA61-A755-FB49-1FBF-D9D414F10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FBEB72C3-B4B3-467B-8DA4-780BEC89D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8DDE67F-04C8-0FF8-3E04-1BBBA6CEF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22145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3AD22-A07E-A699-DBFB-F1307DD1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3EA9F4C-EDF7-41BD-06F8-8E114D096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5F07B66-23EB-6388-C291-CADAA09B5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79C39199-7D20-7FC5-4DE4-ADDD742CA4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473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6431C-DF86-7532-701A-C9F07104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2E92D34A-B2D0-C0E2-2CEB-683DDFE534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5709A9CE-3CB3-E8C4-BF18-39221C52E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1A3DFDA-7407-784D-DA56-EE1AC155A3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664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5E22F-3286-695E-5C72-7A9E4B136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CBACA128-D982-70F5-CF26-F77DDE8EF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4B60F2FB-1CFA-7734-91D4-50BA7FAF7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F4F5197-6FE1-3FF0-6EF4-1EBAD8627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2487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**English Presentation </a:t>
            </a:r>
            <a:r>
              <a:rPr lang="tr-TR" dirty="0" err="1" smtClean="0"/>
              <a:t>Script</a:t>
            </a:r>
            <a:r>
              <a:rPr lang="tr-TR" dirty="0" smtClean="0"/>
              <a:t>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Matrix</a:t>
            </a:r>
            <a:r>
              <a:rPr lang="tr-TR" dirty="0" smtClean="0"/>
              <a:t>: TF-IDF </a:t>
            </a:r>
            <a:r>
              <a:rPr lang="tr-TR" dirty="0" err="1" smtClean="0"/>
              <a:t>Explained</a:t>
            </a:r>
            <a:r>
              <a:rPr lang="tr-TR" dirty="0" smtClean="0"/>
              <a:t>**  </a:t>
            </a:r>
          </a:p>
          <a:p>
            <a:endParaRPr lang="tr-TR" dirty="0" smtClean="0"/>
          </a:p>
          <a:p>
            <a:r>
              <a:rPr lang="tr-TR" dirty="0" smtClean="0"/>
              <a:t>TF-IDF (</a:t>
            </a:r>
            <a:r>
              <a:rPr lang="tr-TR" dirty="0" err="1" smtClean="0"/>
              <a:t>Term</a:t>
            </a:r>
            <a:r>
              <a:rPr lang="tr-TR" dirty="0" smtClean="0"/>
              <a:t> </a:t>
            </a:r>
            <a:r>
              <a:rPr lang="tr-TR" dirty="0" err="1" smtClean="0"/>
              <a:t>Frequency-Inverse</a:t>
            </a:r>
            <a:r>
              <a:rPr lang="tr-TR" dirty="0" smtClean="0"/>
              <a:t> </a:t>
            </a:r>
            <a:r>
              <a:rPr lang="tr-TR" dirty="0" err="1" smtClean="0"/>
              <a:t>Document</a:t>
            </a:r>
            <a:r>
              <a:rPr lang="tr-TR" dirty="0" smtClean="0"/>
              <a:t> </a:t>
            </a:r>
            <a:r>
              <a:rPr lang="tr-TR" dirty="0" err="1" smtClean="0"/>
              <a:t>Frequency</a:t>
            </a:r>
            <a:r>
              <a:rPr lang="tr-TR" dirty="0" smtClean="0"/>
              <a:t>) is a </a:t>
            </a:r>
            <a:r>
              <a:rPr lang="tr-TR" dirty="0" err="1" smtClean="0"/>
              <a:t>statistical</a:t>
            </a:r>
            <a:r>
              <a:rPr lang="tr-TR" dirty="0" smtClean="0"/>
              <a:t> </a:t>
            </a:r>
            <a:r>
              <a:rPr lang="tr-TR" dirty="0" err="1" smtClean="0"/>
              <a:t>measure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evaluate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importance</a:t>
            </a:r>
            <a:r>
              <a:rPr lang="tr-TR" dirty="0" smtClean="0"/>
              <a:t> of a </a:t>
            </a:r>
            <a:r>
              <a:rPr lang="tr-TR" dirty="0" err="1" smtClean="0"/>
              <a:t>word</a:t>
            </a:r>
            <a:r>
              <a:rPr lang="tr-TR" dirty="0" smtClean="0"/>
              <a:t> in a </a:t>
            </a:r>
            <a:r>
              <a:rPr lang="tr-TR" dirty="0" err="1" smtClean="0"/>
              <a:t>document</a:t>
            </a:r>
            <a:r>
              <a:rPr lang="tr-TR" dirty="0" smtClean="0"/>
              <a:t> </a:t>
            </a:r>
            <a:r>
              <a:rPr lang="tr-TR" dirty="0" err="1" smtClean="0"/>
              <a:t>within</a:t>
            </a:r>
            <a:r>
              <a:rPr lang="tr-TR" dirty="0" smtClean="0"/>
              <a:t> a </a:t>
            </a:r>
            <a:r>
              <a:rPr lang="tr-TR" dirty="0" err="1" smtClean="0"/>
              <a:t>collection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**Formula**:  </a:t>
            </a:r>
          </a:p>
          <a:p>
            <a:r>
              <a:rPr lang="tr-TR" dirty="0" smtClean="0"/>
              <a:t>\[ W_{</a:t>
            </a:r>
            <a:r>
              <a:rPr lang="tr-TR" dirty="0" err="1" smtClean="0"/>
              <a:t>x,y</a:t>
            </a:r>
            <a:r>
              <a:rPr lang="tr-TR" dirty="0" smtClean="0"/>
              <a:t>} = \</a:t>
            </a:r>
            <a:r>
              <a:rPr lang="tr-TR" dirty="0" err="1" smtClean="0"/>
              <a:t>text</a:t>
            </a:r>
            <a:r>
              <a:rPr lang="tr-TR" dirty="0" smtClean="0"/>
              <a:t>{</a:t>
            </a:r>
            <a:r>
              <a:rPr lang="tr-TR" dirty="0" err="1" smtClean="0"/>
              <a:t>tf</a:t>
            </a:r>
            <a:r>
              <a:rPr lang="tr-TR" dirty="0" smtClean="0"/>
              <a:t>}_{</a:t>
            </a:r>
            <a:r>
              <a:rPr lang="tr-TR" dirty="0" err="1" smtClean="0"/>
              <a:t>x,y</a:t>
            </a:r>
            <a:r>
              <a:rPr lang="tr-TR" dirty="0" smtClean="0"/>
              <a:t>} \</a:t>
            </a:r>
            <a:r>
              <a:rPr lang="tr-TR" dirty="0" err="1" smtClean="0"/>
              <a:t>times</a:t>
            </a:r>
            <a:r>
              <a:rPr lang="tr-TR" dirty="0" smtClean="0"/>
              <a:t> \</a:t>
            </a:r>
            <a:r>
              <a:rPr lang="tr-TR" dirty="0" err="1" smtClean="0"/>
              <a:t>log</a:t>
            </a:r>
            <a:r>
              <a:rPr lang="tr-TR" dirty="0" smtClean="0"/>
              <a:t>\</a:t>
            </a:r>
            <a:r>
              <a:rPr lang="tr-TR" dirty="0" err="1" smtClean="0"/>
              <a:t>left</a:t>
            </a:r>
            <a:r>
              <a:rPr lang="tr-TR" dirty="0" smtClean="0"/>
              <a:t>(\</a:t>
            </a:r>
            <a:r>
              <a:rPr lang="tr-TR" dirty="0" err="1" smtClean="0"/>
              <a:t>frac</a:t>
            </a:r>
            <a:r>
              <a:rPr lang="tr-TR" dirty="0" smtClean="0"/>
              <a:t>{N}{\</a:t>
            </a:r>
            <a:r>
              <a:rPr lang="tr-TR" dirty="0" err="1" smtClean="0"/>
              <a:t>text</a:t>
            </a:r>
            <a:r>
              <a:rPr lang="tr-TR" dirty="0" smtClean="0"/>
              <a:t>{</a:t>
            </a:r>
            <a:r>
              <a:rPr lang="tr-TR" dirty="0" err="1" smtClean="0"/>
              <a:t>df</a:t>
            </a:r>
            <a:r>
              <a:rPr lang="tr-TR" dirty="0" smtClean="0"/>
              <a:t>}_x}\</a:t>
            </a:r>
            <a:r>
              <a:rPr lang="tr-TR" dirty="0" err="1" smtClean="0"/>
              <a:t>right</a:t>
            </a:r>
            <a:r>
              <a:rPr lang="tr-TR" dirty="0" smtClean="0"/>
              <a:t>) \]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Key</a:t>
            </a:r>
            <a:r>
              <a:rPr lang="tr-TR" dirty="0" smtClean="0"/>
              <a:t> Components**:  </a:t>
            </a:r>
          </a:p>
          <a:p>
            <a:r>
              <a:rPr lang="tr-TR" dirty="0" smtClean="0"/>
              <a:t>1. **</a:t>
            </a:r>
            <a:r>
              <a:rPr lang="tr-TR" dirty="0" err="1" smtClean="0"/>
              <a:t>Term</a:t>
            </a:r>
            <a:r>
              <a:rPr lang="tr-TR" dirty="0" smtClean="0"/>
              <a:t> </a:t>
            </a:r>
            <a:r>
              <a:rPr lang="tr-TR" dirty="0" err="1" smtClean="0"/>
              <a:t>Frequency</a:t>
            </a:r>
            <a:r>
              <a:rPr lang="tr-TR" dirty="0" smtClean="0"/>
              <a:t> (TF)**: How </a:t>
            </a:r>
            <a:r>
              <a:rPr lang="tr-TR" dirty="0" err="1" smtClean="0"/>
              <a:t>often</a:t>
            </a:r>
            <a:r>
              <a:rPr lang="tr-TR" dirty="0" smtClean="0"/>
              <a:t> a </a:t>
            </a:r>
            <a:r>
              <a:rPr lang="tr-TR" dirty="0" err="1" smtClean="0"/>
              <a:t>term</a:t>
            </a:r>
            <a:r>
              <a:rPr lang="tr-TR" dirty="0" smtClean="0"/>
              <a:t> \( x \) </a:t>
            </a:r>
            <a:r>
              <a:rPr lang="tr-TR" dirty="0" err="1" smtClean="0"/>
              <a:t>appears</a:t>
            </a:r>
            <a:r>
              <a:rPr lang="tr-TR" dirty="0" smtClean="0"/>
              <a:t> in </a:t>
            </a:r>
            <a:r>
              <a:rPr lang="tr-TR" dirty="0" err="1" smtClean="0"/>
              <a:t>document</a:t>
            </a:r>
            <a:r>
              <a:rPr lang="tr-TR" dirty="0" smtClean="0"/>
              <a:t> \( y \).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Example</a:t>
            </a:r>
            <a:r>
              <a:rPr lang="tr-TR" dirty="0" smtClean="0"/>
              <a:t>: </a:t>
            </a:r>
            <a:r>
              <a:rPr lang="tr-TR" dirty="0" err="1" smtClean="0"/>
              <a:t>If</a:t>
            </a:r>
            <a:r>
              <a:rPr lang="tr-TR" dirty="0" smtClean="0"/>
              <a:t> "</a:t>
            </a:r>
            <a:r>
              <a:rPr lang="tr-TR" dirty="0" err="1" smtClean="0"/>
              <a:t>learning</a:t>
            </a:r>
            <a:r>
              <a:rPr lang="tr-TR" dirty="0" smtClean="0"/>
              <a:t>" </a:t>
            </a:r>
            <a:r>
              <a:rPr lang="tr-TR" dirty="0" err="1" smtClean="0"/>
              <a:t>appears</a:t>
            </a:r>
            <a:r>
              <a:rPr lang="tr-TR" dirty="0" smtClean="0"/>
              <a:t> 3 </a:t>
            </a:r>
            <a:r>
              <a:rPr lang="tr-TR" dirty="0" err="1" smtClean="0"/>
              <a:t>times</a:t>
            </a:r>
            <a:r>
              <a:rPr lang="tr-TR" dirty="0" smtClean="0"/>
              <a:t> in a </a:t>
            </a:r>
            <a:r>
              <a:rPr lang="tr-TR" dirty="0" err="1" smtClean="0"/>
              <a:t>document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100 </a:t>
            </a:r>
            <a:r>
              <a:rPr lang="tr-TR" dirty="0" err="1" smtClean="0"/>
              <a:t>words</a:t>
            </a:r>
            <a:r>
              <a:rPr lang="tr-TR" dirty="0" smtClean="0"/>
              <a:t>, \( \</a:t>
            </a:r>
            <a:r>
              <a:rPr lang="tr-TR" dirty="0" err="1" smtClean="0"/>
              <a:t>text</a:t>
            </a:r>
            <a:r>
              <a:rPr lang="tr-TR" dirty="0" smtClean="0"/>
              <a:t>{</a:t>
            </a:r>
            <a:r>
              <a:rPr lang="tr-TR" dirty="0" err="1" smtClean="0"/>
              <a:t>tf</a:t>
            </a:r>
            <a:r>
              <a:rPr lang="tr-TR" dirty="0" smtClean="0"/>
              <a:t>}_{\</a:t>
            </a:r>
            <a:r>
              <a:rPr lang="tr-TR" dirty="0" err="1" smtClean="0"/>
              <a:t>text</a:t>
            </a:r>
            <a:r>
              <a:rPr lang="tr-TR" dirty="0" smtClean="0"/>
              <a:t>{</a:t>
            </a:r>
            <a:r>
              <a:rPr lang="tr-TR" dirty="0" err="1" smtClean="0"/>
              <a:t>learning</a:t>
            </a:r>
            <a:r>
              <a:rPr lang="tr-TR" dirty="0" smtClean="0"/>
              <a:t>},y} = \</a:t>
            </a:r>
            <a:r>
              <a:rPr lang="tr-TR" dirty="0" err="1" smtClean="0"/>
              <a:t>frac</a:t>
            </a:r>
            <a:r>
              <a:rPr lang="tr-TR" dirty="0" smtClean="0"/>
              <a:t>{3}{100} \).  </a:t>
            </a:r>
          </a:p>
          <a:p>
            <a:endParaRPr lang="tr-TR" dirty="0" smtClean="0"/>
          </a:p>
          <a:p>
            <a:r>
              <a:rPr lang="tr-TR" dirty="0" smtClean="0"/>
              <a:t>2. **</a:t>
            </a:r>
            <a:r>
              <a:rPr lang="tr-TR" dirty="0" err="1" smtClean="0"/>
              <a:t>Inverse</a:t>
            </a:r>
            <a:r>
              <a:rPr lang="tr-TR" dirty="0" smtClean="0"/>
              <a:t> </a:t>
            </a:r>
            <a:r>
              <a:rPr lang="tr-TR" dirty="0" err="1" smtClean="0"/>
              <a:t>Document</a:t>
            </a:r>
            <a:r>
              <a:rPr lang="tr-TR" dirty="0" smtClean="0"/>
              <a:t> </a:t>
            </a:r>
            <a:r>
              <a:rPr lang="tr-TR" dirty="0" err="1" smtClean="0"/>
              <a:t>Frequency</a:t>
            </a:r>
            <a:r>
              <a:rPr lang="tr-TR" dirty="0" smtClean="0"/>
              <a:t> (IDF)**: </a:t>
            </a:r>
            <a:r>
              <a:rPr lang="tr-TR" dirty="0" err="1" smtClean="0"/>
              <a:t>Penalizes</a:t>
            </a:r>
            <a:r>
              <a:rPr lang="tr-TR" dirty="0" smtClean="0"/>
              <a:t> </a:t>
            </a:r>
            <a:r>
              <a:rPr lang="tr-TR" dirty="0" err="1" smtClean="0"/>
              <a:t>common</a:t>
            </a:r>
            <a:r>
              <a:rPr lang="tr-TR" dirty="0" smtClean="0"/>
              <a:t> </a:t>
            </a:r>
            <a:r>
              <a:rPr lang="tr-TR" dirty="0" err="1" smtClean="0"/>
              <a:t>terms</a:t>
            </a:r>
            <a:r>
              <a:rPr lang="tr-TR" dirty="0" smtClean="0"/>
              <a:t> </a:t>
            </a:r>
            <a:r>
              <a:rPr lang="tr-TR" dirty="0" err="1" smtClean="0"/>
              <a:t>across</a:t>
            </a:r>
            <a:r>
              <a:rPr lang="tr-TR" dirty="0" smtClean="0"/>
              <a:t> </a:t>
            </a:r>
            <a:r>
              <a:rPr lang="tr-TR" dirty="0" err="1" smtClean="0"/>
              <a:t>documents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\( \</a:t>
            </a:r>
            <a:r>
              <a:rPr lang="tr-TR" dirty="0" err="1" smtClean="0"/>
              <a:t>text</a:t>
            </a:r>
            <a:r>
              <a:rPr lang="tr-TR" dirty="0" smtClean="0"/>
              <a:t>{</a:t>
            </a:r>
            <a:r>
              <a:rPr lang="tr-TR" dirty="0" err="1" smtClean="0"/>
              <a:t>df</a:t>
            </a:r>
            <a:r>
              <a:rPr lang="tr-TR" dirty="0" smtClean="0"/>
              <a:t>}_x \):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documents</a:t>
            </a:r>
            <a:r>
              <a:rPr lang="tr-TR" dirty="0" smtClean="0"/>
              <a:t> </a:t>
            </a:r>
            <a:r>
              <a:rPr lang="tr-TR" dirty="0" err="1" smtClean="0"/>
              <a:t>containing</a:t>
            </a:r>
            <a:r>
              <a:rPr lang="tr-TR" dirty="0" smtClean="0"/>
              <a:t> </a:t>
            </a:r>
            <a:r>
              <a:rPr lang="tr-TR" dirty="0" err="1" smtClean="0"/>
              <a:t>term</a:t>
            </a:r>
            <a:r>
              <a:rPr lang="tr-TR" dirty="0" smtClean="0"/>
              <a:t> \( x \).  </a:t>
            </a:r>
          </a:p>
          <a:p>
            <a:r>
              <a:rPr lang="tr-TR" dirty="0" smtClean="0"/>
              <a:t>   - \( N \): Total </a:t>
            </a:r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documents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Example</a:t>
            </a:r>
            <a:r>
              <a:rPr lang="tr-TR" dirty="0" smtClean="0"/>
              <a:t>: </a:t>
            </a:r>
            <a:r>
              <a:rPr lang="tr-TR" dirty="0" err="1" smtClean="0"/>
              <a:t>If</a:t>
            </a:r>
            <a:r>
              <a:rPr lang="tr-TR" dirty="0" smtClean="0"/>
              <a:t> "</a:t>
            </a:r>
            <a:r>
              <a:rPr lang="tr-TR" dirty="0" err="1" smtClean="0"/>
              <a:t>the</a:t>
            </a:r>
            <a:r>
              <a:rPr lang="tr-TR" dirty="0" smtClean="0"/>
              <a:t>" </a:t>
            </a:r>
            <a:r>
              <a:rPr lang="tr-TR" dirty="0" err="1" smtClean="0"/>
              <a:t>appears</a:t>
            </a:r>
            <a:r>
              <a:rPr lang="tr-TR" dirty="0" smtClean="0"/>
              <a:t> in 50 </a:t>
            </a:r>
            <a:r>
              <a:rPr lang="tr-TR" dirty="0" err="1" smtClean="0"/>
              <a:t>out</a:t>
            </a:r>
            <a:r>
              <a:rPr lang="tr-TR" dirty="0" smtClean="0"/>
              <a:t> of 100 </a:t>
            </a:r>
            <a:r>
              <a:rPr lang="tr-TR" dirty="0" err="1" smtClean="0"/>
              <a:t>documents</a:t>
            </a:r>
            <a:r>
              <a:rPr lang="tr-TR" dirty="0" smtClean="0"/>
              <a:t>, \( \</a:t>
            </a:r>
            <a:r>
              <a:rPr lang="tr-TR" dirty="0" err="1" smtClean="0"/>
              <a:t>text</a:t>
            </a:r>
            <a:r>
              <a:rPr lang="tr-TR" dirty="0" smtClean="0"/>
              <a:t>{IDF}_{\</a:t>
            </a:r>
            <a:r>
              <a:rPr lang="tr-TR" dirty="0" err="1" smtClean="0"/>
              <a:t>text</a:t>
            </a:r>
            <a:r>
              <a:rPr lang="tr-TR" dirty="0" smtClean="0"/>
              <a:t>{</a:t>
            </a:r>
            <a:r>
              <a:rPr lang="tr-TR" dirty="0" err="1" smtClean="0"/>
              <a:t>the</a:t>
            </a:r>
            <a:r>
              <a:rPr lang="tr-TR" dirty="0" smtClean="0"/>
              <a:t>}} = \</a:t>
            </a:r>
            <a:r>
              <a:rPr lang="tr-TR" dirty="0" err="1" smtClean="0"/>
              <a:t>log</a:t>
            </a:r>
            <a:r>
              <a:rPr lang="tr-TR" dirty="0" smtClean="0"/>
              <a:t>\</a:t>
            </a:r>
            <a:r>
              <a:rPr lang="tr-TR" dirty="0" err="1" smtClean="0"/>
              <a:t>left</a:t>
            </a:r>
            <a:r>
              <a:rPr lang="tr-TR" dirty="0" smtClean="0"/>
              <a:t>(\</a:t>
            </a:r>
            <a:r>
              <a:rPr lang="tr-TR" dirty="0" err="1" smtClean="0"/>
              <a:t>frac</a:t>
            </a:r>
            <a:r>
              <a:rPr lang="tr-TR" dirty="0" smtClean="0"/>
              <a:t>{100}{50}\</a:t>
            </a:r>
            <a:r>
              <a:rPr lang="tr-TR" dirty="0" err="1" smtClean="0"/>
              <a:t>right</a:t>
            </a:r>
            <a:r>
              <a:rPr lang="tr-TR" dirty="0" smtClean="0"/>
              <a:t>) = \</a:t>
            </a:r>
            <a:r>
              <a:rPr lang="tr-TR" dirty="0" err="1" smtClean="0"/>
              <a:t>log</a:t>
            </a:r>
            <a:r>
              <a:rPr lang="tr-TR" dirty="0" smtClean="0"/>
              <a:t>(2) \).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Why</a:t>
            </a:r>
            <a:r>
              <a:rPr lang="tr-TR" dirty="0" smtClean="0"/>
              <a:t> TF-IDF?**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Balances</a:t>
            </a:r>
            <a:r>
              <a:rPr lang="tr-TR" dirty="0" smtClean="0"/>
              <a:t> **</a:t>
            </a:r>
            <a:r>
              <a:rPr lang="tr-TR" dirty="0" err="1" smtClean="0"/>
              <a:t>term</a:t>
            </a:r>
            <a:r>
              <a:rPr lang="tr-TR" dirty="0" smtClean="0"/>
              <a:t> </a:t>
            </a:r>
            <a:r>
              <a:rPr lang="tr-TR" dirty="0" err="1" smtClean="0"/>
              <a:t>frequency</a:t>
            </a:r>
            <a:r>
              <a:rPr lang="tr-TR" dirty="0" smtClean="0"/>
              <a:t>** (</a:t>
            </a:r>
            <a:r>
              <a:rPr lang="tr-TR" dirty="0" err="1" smtClean="0"/>
              <a:t>importance</a:t>
            </a:r>
            <a:r>
              <a:rPr lang="tr-TR" dirty="0" smtClean="0"/>
              <a:t> in a </a:t>
            </a:r>
            <a:r>
              <a:rPr lang="tr-TR" dirty="0" err="1" smtClean="0"/>
              <a:t>document</a:t>
            </a:r>
            <a:r>
              <a:rPr lang="tr-TR" dirty="0" smtClean="0"/>
              <a:t>) </a:t>
            </a:r>
            <a:r>
              <a:rPr lang="tr-TR" dirty="0" err="1" smtClean="0"/>
              <a:t>and</a:t>
            </a:r>
            <a:r>
              <a:rPr lang="tr-TR" dirty="0" smtClean="0"/>
              <a:t> **</a:t>
            </a:r>
            <a:r>
              <a:rPr lang="tr-TR" dirty="0" err="1" smtClean="0"/>
              <a:t>term</a:t>
            </a:r>
            <a:r>
              <a:rPr lang="tr-TR" dirty="0" smtClean="0"/>
              <a:t> </a:t>
            </a:r>
            <a:r>
              <a:rPr lang="tr-TR" dirty="0" err="1" smtClean="0"/>
              <a:t>rarity</a:t>
            </a:r>
            <a:r>
              <a:rPr lang="tr-TR" dirty="0" smtClean="0"/>
              <a:t>** (</a:t>
            </a:r>
            <a:r>
              <a:rPr lang="tr-TR" dirty="0" err="1" smtClean="0"/>
              <a:t>importance</a:t>
            </a:r>
            <a:r>
              <a:rPr lang="tr-TR" dirty="0" smtClean="0"/>
              <a:t> </a:t>
            </a:r>
            <a:r>
              <a:rPr lang="tr-TR" dirty="0" err="1" smtClean="0"/>
              <a:t>across</a:t>
            </a:r>
            <a:r>
              <a:rPr lang="tr-TR" dirty="0" smtClean="0"/>
              <a:t> </a:t>
            </a:r>
            <a:r>
              <a:rPr lang="tr-TR" dirty="0" err="1" smtClean="0"/>
              <a:t>all</a:t>
            </a:r>
            <a:r>
              <a:rPr lang="tr-TR" dirty="0" smtClean="0"/>
              <a:t> </a:t>
            </a:r>
            <a:r>
              <a:rPr lang="tr-TR" dirty="0" err="1" smtClean="0"/>
              <a:t>documents</a:t>
            </a:r>
            <a:r>
              <a:rPr lang="tr-TR" dirty="0" smtClean="0"/>
              <a:t>).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Used</a:t>
            </a:r>
            <a:r>
              <a:rPr lang="tr-TR" dirty="0" smtClean="0"/>
              <a:t> in </a:t>
            </a:r>
            <a:r>
              <a:rPr lang="tr-TR" dirty="0" err="1" smtClean="0"/>
              <a:t>search</a:t>
            </a:r>
            <a:r>
              <a:rPr lang="tr-TR" dirty="0" smtClean="0"/>
              <a:t> </a:t>
            </a:r>
            <a:r>
              <a:rPr lang="tr-TR" dirty="0" err="1" smtClean="0"/>
              <a:t>engines</a:t>
            </a:r>
            <a:r>
              <a:rPr lang="tr-TR" dirty="0" smtClean="0"/>
              <a:t>,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classification</a:t>
            </a:r>
            <a:r>
              <a:rPr lang="tr-TR" dirty="0" smtClean="0"/>
              <a:t>,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information</a:t>
            </a:r>
            <a:r>
              <a:rPr lang="tr-TR" dirty="0" smtClean="0"/>
              <a:t> </a:t>
            </a:r>
            <a:r>
              <a:rPr lang="tr-TR" dirty="0" err="1" smtClean="0"/>
              <a:t>retrieval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Example</a:t>
            </a:r>
            <a:r>
              <a:rPr lang="tr-TR" dirty="0" smtClean="0"/>
              <a:t>**:  </a:t>
            </a:r>
          </a:p>
          <a:p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sentence</a:t>
            </a:r>
            <a:r>
              <a:rPr lang="tr-TR" dirty="0" smtClean="0"/>
              <a:t> *"</a:t>
            </a:r>
            <a:r>
              <a:rPr lang="tr-TR" dirty="0" err="1" smtClean="0"/>
              <a:t>blue</a:t>
            </a:r>
            <a:r>
              <a:rPr lang="tr-TR" dirty="0" smtClean="0"/>
              <a:t> car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blue</a:t>
            </a:r>
            <a:r>
              <a:rPr lang="tr-TR" dirty="0" smtClean="0"/>
              <a:t> </a:t>
            </a:r>
            <a:r>
              <a:rPr lang="tr-TR" dirty="0" err="1" smtClean="0"/>
              <a:t>window</a:t>
            </a:r>
            <a:r>
              <a:rPr lang="tr-TR" dirty="0" smtClean="0"/>
              <a:t>"* in a </a:t>
            </a:r>
            <a:r>
              <a:rPr lang="tr-TR" dirty="0" err="1" smtClean="0"/>
              <a:t>corpus</a:t>
            </a:r>
            <a:r>
              <a:rPr lang="tr-TR" dirty="0" smtClean="0"/>
              <a:t> of \( N=3 \) </a:t>
            </a:r>
            <a:r>
              <a:rPr lang="tr-TR" dirty="0" err="1" smtClean="0"/>
              <a:t>documents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- TF </a:t>
            </a:r>
            <a:r>
              <a:rPr lang="tr-TR" dirty="0" err="1" smtClean="0"/>
              <a:t>for</a:t>
            </a:r>
            <a:r>
              <a:rPr lang="tr-TR" dirty="0" smtClean="0"/>
              <a:t> "</a:t>
            </a:r>
            <a:r>
              <a:rPr lang="tr-TR" dirty="0" err="1" smtClean="0"/>
              <a:t>blue</a:t>
            </a:r>
            <a:r>
              <a:rPr lang="tr-TR" dirty="0" smtClean="0"/>
              <a:t>": \( \</a:t>
            </a:r>
            <a:r>
              <a:rPr lang="tr-TR" dirty="0" err="1" smtClean="0"/>
              <a:t>frac</a:t>
            </a:r>
            <a:r>
              <a:rPr lang="tr-TR" dirty="0" smtClean="0"/>
              <a:t>{2}{4} = 0.5 \) (</a:t>
            </a:r>
            <a:r>
              <a:rPr lang="tr-TR" dirty="0" err="1" smtClean="0"/>
              <a:t>appears</a:t>
            </a:r>
            <a:r>
              <a:rPr lang="tr-TR" dirty="0" smtClean="0"/>
              <a:t> </a:t>
            </a:r>
            <a:r>
              <a:rPr lang="tr-TR" dirty="0" err="1" smtClean="0"/>
              <a:t>twice</a:t>
            </a:r>
            <a:r>
              <a:rPr lang="tr-TR" dirty="0" smtClean="0"/>
              <a:t> in a 4-word </a:t>
            </a:r>
            <a:r>
              <a:rPr lang="tr-TR" dirty="0" err="1" smtClean="0"/>
              <a:t>document</a:t>
            </a:r>
            <a:r>
              <a:rPr lang="tr-TR" dirty="0" smtClean="0"/>
              <a:t>).  </a:t>
            </a:r>
          </a:p>
          <a:p>
            <a:r>
              <a:rPr lang="tr-TR" dirty="0" smtClean="0"/>
              <a:t>- IDF </a:t>
            </a:r>
            <a:r>
              <a:rPr lang="tr-TR" dirty="0" err="1" smtClean="0"/>
              <a:t>for</a:t>
            </a:r>
            <a:r>
              <a:rPr lang="tr-TR" dirty="0" smtClean="0"/>
              <a:t> "</a:t>
            </a:r>
            <a:r>
              <a:rPr lang="tr-TR" dirty="0" err="1" smtClean="0"/>
              <a:t>blue</a:t>
            </a:r>
            <a:r>
              <a:rPr lang="tr-TR" dirty="0" smtClean="0"/>
              <a:t>": \( \</a:t>
            </a:r>
            <a:r>
              <a:rPr lang="tr-TR" dirty="0" err="1" smtClean="0"/>
              <a:t>log</a:t>
            </a:r>
            <a:r>
              <a:rPr lang="tr-TR" dirty="0" smtClean="0"/>
              <a:t>\</a:t>
            </a:r>
            <a:r>
              <a:rPr lang="tr-TR" dirty="0" err="1" smtClean="0"/>
              <a:t>left</a:t>
            </a:r>
            <a:r>
              <a:rPr lang="tr-TR" dirty="0" smtClean="0"/>
              <a:t>(\</a:t>
            </a:r>
            <a:r>
              <a:rPr lang="tr-TR" dirty="0" err="1" smtClean="0"/>
              <a:t>frac</a:t>
            </a:r>
            <a:r>
              <a:rPr lang="tr-TR" dirty="0" smtClean="0"/>
              <a:t>{3}{1}\</a:t>
            </a:r>
            <a:r>
              <a:rPr lang="tr-TR" dirty="0" err="1" smtClean="0"/>
              <a:t>right</a:t>
            </a:r>
            <a:r>
              <a:rPr lang="tr-TR" dirty="0" smtClean="0"/>
              <a:t>) \</a:t>
            </a:r>
            <a:r>
              <a:rPr lang="tr-TR" dirty="0" err="1" smtClean="0"/>
              <a:t>approx</a:t>
            </a:r>
            <a:r>
              <a:rPr lang="tr-TR" dirty="0" smtClean="0"/>
              <a:t> 1.1 \) (</a:t>
            </a:r>
            <a:r>
              <a:rPr lang="tr-TR" dirty="0" err="1" smtClean="0"/>
              <a:t>appears</a:t>
            </a:r>
            <a:r>
              <a:rPr lang="tr-TR" dirty="0" smtClean="0"/>
              <a:t> in 1 </a:t>
            </a:r>
            <a:r>
              <a:rPr lang="tr-TR" dirty="0" err="1" smtClean="0"/>
              <a:t>out</a:t>
            </a:r>
            <a:r>
              <a:rPr lang="tr-TR" dirty="0" smtClean="0"/>
              <a:t> of 3 </a:t>
            </a:r>
            <a:r>
              <a:rPr lang="tr-TR" dirty="0" err="1" smtClean="0"/>
              <a:t>documents</a:t>
            </a:r>
            <a:r>
              <a:rPr lang="tr-TR" dirty="0" smtClean="0"/>
              <a:t>).  </a:t>
            </a:r>
          </a:p>
          <a:p>
            <a:r>
              <a:rPr lang="tr-TR" dirty="0" smtClean="0"/>
              <a:t>- TF-IDF: \( 0.5 \</a:t>
            </a:r>
            <a:r>
              <a:rPr lang="tr-TR" dirty="0" err="1" smtClean="0"/>
              <a:t>times</a:t>
            </a:r>
            <a:r>
              <a:rPr lang="tr-TR" dirty="0" smtClean="0"/>
              <a:t> 1.1 = 0.55 \).  </a:t>
            </a:r>
          </a:p>
          <a:p>
            <a:endParaRPr lang="tr-TR" dirty="0" smtClean="0"/>
          </a:p>
          <a:p>
            <a:r>
              <a:rPr lang="tr-TR" dirty="0" smtClean="0"/>
              <a:t>**Application**:  </a:t>
            </a:r>
          </a:p>
          <a:p>
            <a:r>
              <a:rPr lang="tr-TR" dirty="0" err="1" smtClean="0"/>
              <a:t>Creates</a:t>
            </a:r>
            <a:r>
              <a:rPr lang="tr-TR" dirty="0" smtClean="0"/>
              <a:t> a </a:t>
            </a:r>
            <a:r>
              <a:rPr lang="tr-TR" dirty="0" err="1" smtClean="0"/>
              <a:t>weighted</a:t>
            </a:r>
            <a:r>
              <a:rPr lang="tr-TR" dirty="0" smtClean="0"/>
              <a:t> </a:t>
            </a:r>
            <a:r>
              <a:rPr lang="tr-TR" dirty="0" err="1" smtClean="0"/>
              <a:t>matrix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prioritize</a:t>
            </a:r>
            <a:r>
              <a:rPr lang="tr-TR" dirty="0" smtClean="0"/>
              <a:t> </a:t>
            </a:r>
            <a:r>
              <a:rPr lang="tr-TR" dirty="0" err="1" smtClean="0"/>
              <a:t>rare</a:t>
            </a:r>
            <a:r>
              <a:rPr lang="tr-TR" dirty="0" smtClean="0"/>
              <a:t> but </a:t>
            </a:r>
            <a:r>
              <a:rPr lang="tr-TR" dirty="0" err="1" smtClean="0"/>
              <a:t>meaningful</a:t>
            </a:r>
            <a:r>
              <a:rPr lang="tr-TR" dirty="0" smtClean="0"/>
              <a:t> </a:t>
            </a:r>
            <a:r>
              <a:rPr lang="tr-TR" dirty="0" err="1" smtClean="0"/>
              <a:t>terms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common</a:t>
            </a:r>
            <a:r>
              <a:rPr lang="tr-TR" dirty="0" smtClean="0"/>
              <a:t> </a:t>
            </a:r>
            <a:r>
              <a:rPr lang="tr-TR" dirty="0" err="1" smtClean="0"/>
              <a:t>ones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**Türkçe Sunum Metni:**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**Metni Matrise Dönüştürme: TF-IDF Açıklaması**  </a:t>
            </a:r>
          </a:p>
          <a:p>
            <a:endParaRPr lang="tr-TR" dirty="0" smtClean="0"/>
          </a:p>
          <a:p>
            <a:r>
              <a:rPr lang="tr-TR" dirty="0" smtClean="0"/>
              <a:t>TF-IDF (Terim Sıklığı-Ters Belge Sıklığı), bir kelimenin belge koleksiyonundaki önemini ölçen istatistiksel bir yöntemdir.  </a:t>
            </a:r>
          </a:p>
          <a:p>
            <a:endParaRPr lang="tr-TR" dirty="0" smtClean="0"/>
          </a:p>
          <a:p>
            <a:r>
              <a:rPr lang="tr-TR" dirty="0" smtClean="0"/>
              <a:t>**Formül**:  </a:t>
            </a:r>
          </a:p>
          <a:p>
            <a:r>
              <a:rPr lang="tr-TR" dirty="0" smtClean="0"/>
              <a:t>\[ W_{</a:t>
            </a:r>
            <a:r>
              <a:rPr lang="tr-TR" dirty="0" err="1" smtClean="0"/>
              <a:t>x,y</a:t>
            </a:r>
            <a:r>
              <a:rPr lang="tr-TR" dirty="0" smtClean="0"/>
              <a:t>} = \</a:t>
            </a:r>
            <a:r>
              <a:rPr lang="tr-TR" dirty="0" err="1" smtClean="0"/>
              <a:t>text</a:t>
            </a:r>
            <a:r>
              <a:rPr lang="tr-TR" dirty="0" smtClean="0"/>
              <a:t>{</a:t>
            </a:r>
            <a:r>
              <a:rPr lang="tr-TR" dirty="0" err="1" smtClean="0"/>
              <a:t>tf</a:t>
            </a:r>
            <a:r>
              <a:rPr lang="tr-TR" dirty="0" smtClean="0"/>
              <a:t>}_{</a:t>
            </a:r>
            <a:r>
              <a:rPr lang="tr-TR" dirty="0" err="1" smtClean="0"/>
              <a:t>x,y</a:t>
            </a:r>
            <a:r>
              <a:rPr lang="tr-TR" dirty="0" smtClean="0"/>
              <a:t>} \</a:t>
            </a:r>
            <a:r>
              <a:rPr lang="tr-TR" dirty="0" err="1" smtClean="0"/>
              <a:t>times</a:t>
            </a:r>
            <a:r>
              <a:rPr lang="tr-TR" dirty="0" smtClean="0"/>
              <a:t> \</a:t>
            </a:r>
            <a:r>
              <a:rPr lang="tr-TR" dirty="0" err="1" smtClean="0"/>
              <a:t>log</a:t>
            </a:r>
            <a:r>
              <a:rPr lang="tr-TR" dirty="0" smtClean="0"/>
              <a:t>\</a:t>
            </a:r>
            <a:r>
              <a:rPr lang="tr-TR" dirty="0" err="1" smtClean="0"/>
              <a:t>left</a:t>
            </a:r>
            <a:r>
              <a:rPr lang="tr-TR" dirty="0" smtClean="0"/>
              <a:t>(\</a:t>
            </a:r>
            <a:r>
              <a:rPr lang="tr-TR" dirty="0" err="1" smtClean="0"/>
              <a:t>frac</a:t>
            </a:r>
            <a:r>
              <a:rPr lang="tr-TR" dirty="0" smtClean="0"/>
              <a:t>{N}{\</a:t>
            </a:r>
            <a:r>
              <a:rPr lang="tr-TR" dirty="0" err="1" smtClean="0"/>
              <a:t>text</a:t>
            </a:r>
            <a:r>
              <a:rPr lang="tr-TR" dirty="0" smtClean="0"/>
              <a:t>{</a:t>
            </a:r>
            <a:r>
              <a:rPr lang="tr-TR" dirty="0" err="1" smtClean="0"/>
              <a:t>df</a:t>
            </a:r>
            <a:r>
              <a:rPr lang="tr-TR" dirty="0" smtClean="0"/>
              <a:t>}_x}\</a:t>
            </a:r>
            <a:r>
              <a:rPr lang="tr-TR" dirty="0" err="1" smtClean="0"/>
              <a:t>right</a:t>
            </a:r>
            <a:r>
              <a:rPr lang="tr-TR" dirty="0" smtClean="0"/>
              <a:t>) \]  </a:t>
            </a:r>
          </a:p>
          <a:p>
            <a:endParaRPr lang="tr-TR" dirty="0" smtClean="0"/>
          </a:p>
          <a:p>
            <a:r>
              <a:rPr lang="tr-TR" dirty="0" smtClean="0"/>
              <a:t>**Temel Bileşenler**:  </a:t>
            </a:r>
          </a:p>
          <a:p>
            <a:r>
              <a:rPr lang="tr-TR" dirty="0" smtClean="0"/>
              <a:t>1. **Terim Sıklığı (TF)**: Bir terim \( x \)'in belge \( y \)'de ne sıklıkla geçtiği.  </a:t>
            </a:r>
          </a:p>
          <a:p>
            <a:r>
              <a:rPr lang="tr-TR" dirty="0" smtClean="0"/>
              <a:t>   - Örnek: "öğrenme" bir belgede 100 kelime içinde 3 kez geçiyorsa, \( \</a:t>
            </a:r>
            <a:r>
              <a:rPr lang="tr-TR" dirty="0" err="1" smtClean="0"/>
              <a:t>text</a:t>
            </a:r>
            <a:r>
              <a:rPr lang="tr-TR" dirty="0" smtClean="0"/>
              <a:t>{</a:t>
            </a:r>
            <a:r>
              <a:rPr lang="tr-TR" dirty="0" err="1" smtClean="0"/>
              <a:t>tf</a:t>
            </a:r>
            <a:r>
              <a:rPr lang="tr-TR" dirty="0" smtClean="0"/>
              <a:t>}_{\</a:t>
            </a:r>
            <a:r>
              <a:rPr lang="tr-TR" dirty="0" err="1" smtClean="0"/>
              <a:t>text</a:t>
            </a:r>
            <a:r>
              <a:rPr lang="tr-TR" dirty="0" smtClean="0"/>
              <a:t>{öğrenme},y} = \</a:t>
            </a:r>
            <a:r>
              <a:rPr lang="tr-TR" dirty="0" err="1" smtClean="0"/>
              <a:t>frac</a:t>
            </a:r>
            <a:r>
              <a:rPr lang="tr-TR" dirty="0" smtClean="0"/>
              <a:t>{3}{100} \).  </a:t>
            </a:r>
          </a:p>
          <a:p>
            <a:endParaRPr lang="tr-TR" dirty="0" smtClean="0"/>
          </a:p>
          <a:p>
            <a:r>
              <a:rPr lang="tr-TR" dirty="0" smtClean="0"/>
              <a:t>2. **Ters Belge Sıklığı (IDF)**: Tüm belgelerde sık geçen terimlere düşük ağırlık verir.  </a:t>
            </a:r>
          </a:p>
          <a:p>
            <a:r>
              <a:rPr lang="tr-TR" dirty="0" smtClean="0"/>
              <a:t>   - \( \</a:t>
            </a:r>
            <a:r>
              <a:rPr lang="tr-TR" dirty="0" err="1" smtClean="0"/>
              <a:t>text</a:t>
            </a:r>
            <a:r>
              <a:rPr lang="tr-TR" dirty="0" smtClean="0"/>
              <a:t>{</a:t>
            </a:r>
            <a:r>
              <a:rPr lang="tr-TR" dirty="0" err="1" smtClean="0"/>
              <a:t>df</a:t>
            </a:r>
            <a:r>
              <a:rPr lang="tr-TR" dirty="0" smtClean="0"/>
              <a:t>}_x \): \( x \) terimini içeren belge sayısı.  </a:t>
            </a:r>
          </a:p>
          <a:p>
            <a:r>
              <a:rPr lang="tr-TR" dirty="0" smtClean="0"/>
              <a:t>   - \( N \): Toplam belge sayısı.  </a:t>
            </a:r>
          </a:p>
          <a:p>
            <a:r>
              <a:rPr lang="tr-TR" dirty="0" smtClean="0"/>
              <a:t>   - Örnek: "ve" 50 belgede geçiyorsa (toplam 100 belge), \( \</a:t>
            </a:r>
            <a:r>
              <a:rPr lang="tr-TR" dirty="0" err="1" smtClean="0"/>
              <a:t>text</a:t>
            </a:r>
            <a:r>
              <a:rPr lang="tr-TR" dirty="0" smtClean="0"/>
              <a:t>{IDF}_{\</a:t>
            </a:r>
            <a:r>
              <a:rPr lang="tr-TR" dirty="0" err="1" smtClean="0"/>
              <a:t>text</a:t>
            </a:r>
            <a:r>
              <a:rPr lang="tr-TR" dirty="0" smtClean="0"/>
              <a:t>{ve}} = \</a:t>
            </a:r>
            <a:r>
              <a:rPr lang="tr-TR" dirty="0" err="1" smtClean="0"/>
              <a:t>log</a:t>
            </a:r>
            <a:r>
              <a:rPr lang="tr-TR" dirty="0" smtClean="0"/>
              <a:t>\</a:t>
            </a:r>
            <a:r>
              <a:rPr lang="tr-TR" dirty="0" err="1" smtClean="0"/>
              <a:t>left</a:t>
            </a:r>
            <a:r>
              <a:rPr lang="tr-TR" dirty="0" smtClean="0"/>
              <a:t>(\</a:t>
            </a:r>
            <a:r>
              <a:rPr lang="tr-TR" dirty="0" err="1" smtClean="0"/>
              <a:t>frac</a:t>
            </a:r>
            <a:r>
              <a:rPr lang="tr-TR" dirty="0" smtClean="0"/>
              <a:t>{100}{50}\</a:t>
            </a:r>
            <a:r>
              <a:rPr lang="tr-TR" dirty="0" err="1" smtClean="0"/>
              <a:t>right</a:t>
            </a:r>
            <a:r>
              <a:rPr lang="tr-TR" dirty="0" smtClean="0"/>
              <a:t>) = \</a:t>
            </a:r>
            <a:r>
              <a:rPr lang="tr-TR" dirty="0" err="1" smtClean="0"/>
              <a:t>log</a:t>
            </a:r>
            <a:r>
              <a:rPr lang="tr-TR" dirty="0" smtClean="0"/>
              <a:t>(2) \).  </a:t>
            </a:r>
          </a:p>
          <a:p>
            <a:endParaRPr lang="tr-TR" dirty="0" smtClean="0"/>
          </a:p>
          <a:p>
            <a:r>
              <a:rPr lang="tr-TR" dirty="0" smtClean="0"/>
              <a:t>**Neden TF-IDF?**  </a:t>
            </a:r>
          </a:p>
          <a:p>
            <a:r>
              <a:rPr lang="tr-TR" dirty="0" smtClean="0"/>
              <a:t>- Hem bir belgedeki **sıklığı** hem de **tüm belgelerdeki nadirliği** dengeler.  </a:t>
            </a:r>
          </a:p>
          <a:p>
            <a:r>
              <a:rPr lang="tr-TR" dirty="0" smtClean="0"/>
              <a:t>- Arama motorları, metin sınıflandırma ve bilgi erişiminde kullanılır.  </a:t>
            </a:r>
          </a:p>
          <a:p>
            <a:endParaRPr lang="tr-TR" dirty="0" smtClean="0"/>
          </a:p>
          <a:p>
            <a:r>
              <a:rPr lang="tr-TR" dirty="0" smtClean="0"/>
              <a:t>**Örnek**:  </a:t>
            </a:r>
          </a:p>
          <a:p>
            <a:r>
              <a:rPr lang="tr-TR" dirty="0" smtClean="0"/>
              <a:t>3 belgelik bir koleksiyonda *"mavi araba ve mavi pencere"* cümlesi için:  </a:t>
            </a:r>
          </a:p>
          <a:p>
            <a:r>
              <a:rPr lang="tr-TR" dirty="0" smtClean="0"/>
              <a:t>- "mavi" için TF: \( \</a:t>
            </a:r>
            <a:r>
              <a:rPr lang="tr-TR" dirty="0" err="1" smtClean="0"/>
              <a:t>frac</a:t>
            </a:r>
            <a:r>
              <a:rPr lang="tr-TR" dirty="0" smtClean="0"/>
              <a:t>{2}{4} = 0.5 \) (4 kelimelik belgede 2 kez geçiyor).  </a:t>
            </a:r>
          </a:p>
          <a:p>
            <a:r>
              <a:rPr lang="tr-TR" dirty="0" smtClean="0"/>
              <a:t>- "mavi" için IDF: \( \</a:t>
            </a:r>
            <a:r>
              <a:rPr lang="tr-TR" dirty="0" err="1" smtClean="0"/>
              <a:t>log</a:t>
            </a:r>
            <a:r>
              <a:rPr lang="tr-TR" dirty="0" smtClean="0"/>
              <a:t>\</a:t>
            </a:r>
            <a:r>
              <a:rPr lang="tr-TR" dirty="0" err="1" smtClean="0"/>
              <a:t>left</a:t>
            </a:r>
            <a:r>
              <a:rPr lang="tr-TR" dirty="0" smtClean="0"/>
              <a:t>(\</a:t>
            </a:r>
            <a:r>
              <a:rPr lang="tr-TR" dirty="0" err="1" smtClean="0"/>
              <a:t>frac</a:t>
            </a:r>
            <a:r>
              <a:rPr lang="tr-TR" dirty="0" smtClean="0"/>
              <a:t>{3}{1}\</a:t>
            </a:r>
            <a:r>
              <a:rPr lang="tr-TR" dirty="0" err="1" smtClean="0"/>
              <a:t>right</a:t>
            </a:r>
            <a:r>
              <a:rPr lang="tr-TR" dirty="0" smtClean="0"/>
              <a:t>) \</a:t>
            </a:r>
            <a:r>
              <a:rPr lang="tr-TR" dirty="0" err="1" smtClean="0"/>
              <a:t>approx</a:t>
            </a:r>
            <a:r>
              <a:rPr lang="tr-TR" dirty="0" smtClean="0"/>
              <a:t> 1.1 \) (3 belgeden 1'inde geçiyor).  </a:t>
            </a:r>
          </a:p>
          <a:p>
            <a:r>
              <a:rPr lang="tr-TR" dirty="0" smtClean="0"/>
              <a:t>- TF-IDF: \( 0.5 \</a:t>
            </a:r>
            <a:r>
              <a:rPr lang="tr-TR" dirty="0" err="1" smtClean="0"/>
              <a:t>times</a:t>
            </a:r>
            <a:r>
              <a:rPr lang="tr-TR" dirty="0" smtClean="0"/>
              <a:t> 1.1 = 0.55 \).  </a:t>
            </a:r>
          </a:p>
          <a:p>
            <a:endParaRPr lang="tr-TR" dirty="0" smtClean="0"/>
          </a:p>
          <a:p>
            <a:r>
              <a:rPr lang="tr-TR" dirty="0" smtClean="0"/>
              <a:t>**Uygulama**:  </a:t>
            </a:r>
          </a:p>
          <a:p>
            <a:r>
              <a:rPr lang="tr-TR" dirty="0" smtClean="0"/>
              <a:t>Nadir ancak anlamlı terimlere öncelik veren ağırlıklı bir matris oluşturur.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8694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79704-BFE0-C27B-4292-DEAEC9CC6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58B0D3A5-B9A3-9E0E-B8FA-AEABEA587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E3F10445-793C-D14C-ED17-01C2A2671D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FBF4642-2753-2DA6-1BFF-8D48416F4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28520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9F029-EC39-66D5-D643-20C323A72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EC804C14-C2FE-7349-EFE7-A5CDBFD6A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20D853EA-51DA-5DCD-6A91-751EB09D2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BC4179-810B-5E3A-6A6D-3CD83E96C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3182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F6CA4-34D3-CD47-ADF0-DB62D9599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5F682D17-1B7B-2A4A-29C1-751A166D1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1C5F6DE6-F491-BA92-FC0E-0B489A622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1986AE5-FD10-1663-C304-B93DEEB40E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23592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09496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646732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44406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57946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61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94550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0441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**English Presentation </a:t>
            </a:r>
            <a:r>
              <a:rPr lang="tr-TR" dirty="0" err="1" smtClean="0"/>
              <a:t>Script</a:t>
            </a:r>
            <a:r>
              <a:rPr lang="tr-TR" dirty="0" smtClean="0"/>
              <a:t>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Sequence</a:t>
            </a:r>
            <a:r>
              <a:rPr lang="tr-TR" dirty="0" smtClean="0"/>
              <a:t> </a:t>
            </a:r>
            <a:r>
              <a:rPr lang="tr-TR" dirty="0" err="1" smtClean="0"/>
              <a:t>Padding</a:t>
            </a:r>
            <a:r>
              <a:rPr lang="tr-TR" dirty="0" smtClean="0"/>
              <a:t> in Machine Learning**  </a:t>
            </a:r>
          </a:p>
          <a:p>
            <a:endParaRPr lang="tr-TR" dirty="0" smtClean="0"/>
          </a:p>
          <a:p>
            <a:r>
              <a:rPr lang="tr-TR" dirty="0" err="1" smtClean="0"/>
              <a:t>Sequence</a:t>
            </a:r>
            <a:r>
              <a:rPr lang="tr-TR" dirty="0" smtClean="0"/>
              <a:t> </a:t>
            </a:r>
            <a:r>
              <a:rPr lang="tr-TR" dirty="0" err="1" smtClean="0"/>
              <a:t>padding</a:t>
            </a:r>
            <a:r>
              <a:rPr lang="tr-TR" dirty="0" smtClean="0"/>
              <a:t> is a </a:t>
            </a:r>
            <a:r>
              <a:rPr lang="tr-TR" dirty="0" err="1" smtClean="0"/>
              <a:t>technique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ensure</a:t>
            </a:r>
            <a:r>
              <a:rPr lang="tr-TR" dirty="0" smtClean="0"/>
              <a:t> **</a:t>
            </a:r>
            <a:r>
              <a:rPr lang="tr-TR" dirty="0" err="1" smtClean="0"/>
              <a:t>fixed-length</a:t>
            </a:r>
            <a:r>
              <a:rPr lang="tr-TR" dirty="0" smtClean="0"/>
              <a:t> </a:t>
            </a:r>
            <a:r>
              <a:rPr lang="tr-TR" dirty="0" err="1" smtClean="0"/>
              <a:t>inputs</a:t>
            </a:r>
            <a:r>
              <a:rPr lang="tr-TR" dirty="0" smtClean="0"/>
              <a:t>**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machine</a:t>
            </a:r>
            <a:r>
              <a:rPr lang="tr-TR" dirty="0" smtClean="0"/>
              <a:t> </a:t>
            </a:r>
            <a:r>
              <a:rPr lang="tr-TR" dirty="0" err="1" smtClean="0"/>
              <a:t>learning</a:t>
            </a:r>
            <a:r>
              <a:rPr lang="tr-TR" dirty="0" smtClean="0"/>
              <a:t> </a:t>
            </a:r>
            <a:r>
              <a:rPr lang="tr-TR" dirty="0" err="1" smtClean="0"/>
              <a:t>models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adding</a:t>
            </a:r>
            <a:r>
              <a:rPr lang="tr-TR" dirty="0" smtClean="0"/>
              <a:t> filler </a:t>
            </a:r>
            <a:r>
              <a:rPr lang="tr-TR" dirty="0" err="1" smtClean="0"/>
              <a:t>tokens</a:t>
            </a:r>
            <a:r>
              <a:rPr lang="tr-TR" dirty="0" smtClean="0"/>
              <a:t> (</a:t>
            </a:r>
            <a:r>
              <a:rPr lang="tr-TR" dirty="0" err="1" smtClean="0"/>
              <a:t>like</a:t>
            </a:r>
            <a:r>
              <a:rPr lang="tr-TR" dirty="0" smtClean="0"/>
              <a:t> </a:t>
            </a:r>
            <a:r>
              <a:rPr lang="tr-TR" dirty="0" err="1" smtClean="0"/>
              <a:t>zeros</a:t>
            </a:r>
            <a:r>
              <a:rPr lang="tr-TR" dirty="0" smtClean="0"/>
              <a:t>)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variable-length</a:t>
            </a:r>
            <a:r>
              <a:rPr lang="tr-TR" dirty="0" smtClean="0"/>
              <a:t> </a:t>
            </a:r>
            <a:r>
              <a:rPr lang="tr-TR" dirty="0" err="1" smtClean="0"/>
              <a:t>sequences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Padding</a:t>
            </a:r>
            <a:r>
              <a:rPr lang="tr-TR" dirty="0" smtClean="0"/>
              <a:t>?**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Many</a:t>
            </a:r>
            <a:r>
              <a:rPr lang="tr-TR" dirty="0" smtClean="0"/>
              <a:t> </a:t>
            </a:r>
            <a:r>
              <a:rPr lang="tr-TR" dirty="0" err="1" smtClean="0"/>
              <a:t>models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</a:t>
            </a:r>
            <a:r>
              <a:rPr lang="tr-TR" dirty="0" err="1" smtClean="0"/>
              <a:t>neural</a:t>
            </a:r>
            <a:r>
              <a:rPr lang="tr-TR" dirty="0" smtClean="0"/>
              <a:t> </a:t>
            </a:r>
            <a:r>
              <a:rPr lang="tr-TR" dirty="0" err="1" smtClean="0"/>
              <a:t>networks</a:t>
            </a:r>
            <a:r>
              <a:rPr lang="tr-TR" dirty="0" smtClean="0"/>
              <a:t>) </a:t>
            </a:r>
            <a:r>
              <a:rPr lang="tr-TR" dirty="0" err="1" smtClean="0"/>
              <a:t>require</a:t>
            </a:r>
            <a:r>
              <a:rPr lang="tr-TR" dirty="0" smtClean="0"/>
              <a:t> </a:t>
            </a:r>
            <a:r>
              <a:rPr lang="tr-TR" dirty="0" err="1" smtClean="0"/>
              <a:t>inputs</a:t>
            </a:r>
            <a:r>
              <a:rPr lang="tr-TR" dirty="0" smtClean="0"/>
              <a:t> of </a:t>
            </a:r>
            <a:r>
              <a:rPr lang="tr-TR" dirty="0" err="1" smtClean="0"/>
              <a:t>uniform</a:t>
            </a:r>
            <a:r>
              <a:rPr lang="tr-TR" dirty="0" smtClean="0"/>
              <a:t> </a:t>
            </a:r>
            <a:r>
              <a:rPr lang="tr-TR" dirty="0" err="1" smtClean="0"/>
              <a:t>length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Real-</a:t>
            </a:r>
            <a:r>
              <a:rPr lang="tr-TR" dirty="0" err="1" smtClean="0"/>
              <a:t>world</a:t>
            </a:r>
            <a:r>
              <a:rPr lang="tr-TR" dirty="0" smtClean="0"/>
              <a:t> data (</a:t>
            </a:r>
            <a:r>
              <a:rPr lang="tr-TR" dirty="0" err="1" smtClean="0"/>
              <a:t>e.g</a:t>
            </a:r>
            <a:r>
              <a:rPr lang="tr-TR" dirty="0" smtClean="0"/>
              <a:t>., </a:t>
            </a:r>
            <a:r>
              <a:rPr lang="tr-TR" dirty="0" err="1" smtClean="0"/>
              <a:t>text</a:t>
            </a:r>
            <a:r>
              <a:rPr lang="tr-TR" dirty="0" smtClean="0"/>
              <a:t>, time </a:t>
            </a:r>
            <a:r>
              <a:rPr lang="tr-TR" dirty="0" err="1" smtClean="0"/>
              <a:t>series</a:t>
            </a:r>
            <a:r>
              <a:rPr lang="tr-TR" dirty="0" smtClean="0"/>
              <a:t>) </a:t>
            </a:r>
            <a:r>
              <a:rPr lang="tr-TR" dirty="0" err="1" smtClean="0"/>
              <a:t>often</a:t>
            </a:r>
            <a:r>
              <a:rPr lang="tr-TR" dirty="0" smtClean="0"/>
              <a:t> has </a:t>
            </a:r>
            <a:r>
              <a:rPr lang="tr-TR" dirty="0" err="1" smtClean="0"/>
              <a:t>variable</a:t>
            </a:r>
            <a:r>
              <a:rPr lang="tr-TR" dirty="0" smtClean="0"/>
              <a:t> </a:t>
            </a:r>
            <a:r>
              <a:rPr lang="tr-TR" dirty="0" err="1" smtClean="0"/>
              <a:t>lengths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Example</a:t>
            </a:r>
            <a:r>
              <a:rPr lang="tr-TR" dirty="0" smtClean="0"/>
              <a:t>**:  </a:t>
            </a:r>
          </a:p>
          <a:p>
            <a:r>
              <a:rPr lang="tr-TR" dirty="0" err="1" smtClean="0"/>
              <a:t>Given</a:t>
            </a:r>
            <a:r>
              <a:rPr lang="tr-TR" dirty="0" smtClean="0"/>
              <a:t> </a:t>
            </a:r>
            <a:r>
              <a:rPr lang="tr-TR" dirty="0" err="1" smtClean="0"/>
              <a:t>sequences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`[[1, 2, 3, 4], [1, 2, 3], [1]]` </a:t>
            </a:r>
            <a:r>
              <a:rPr lang="tr-TR" dirty="0" err="1" smtClean="0"/>
              <a:t>and</a:t>
            </a:r>
            <a:r>
              <a:rPr lang="tr-TR" dirty="0" smtClean="0"/>
              <a:t> `</a:t>
            </a:r>
            <a:r>
              <a:rPr lang="tr-TR" dirty="0" err="1" smtClean="0"/>
              <a:t>maxlen</a:t>
            </a:r>
            <a:r>
              <a:rPr lang="tr-TR" dirty="0" smtClean="0"/>
              <a:t>=4`:  </a:t>
            </a:r>
          </a:p>
          <a:p>
            <a:endParaRPr lang="tr-TR" dirty="0" smtClean="0"/>
          </a:p>
          <a:p>
            <a:r>
              <a:rPr lang="tr-TR" dirty="0" smtClean="0"/>
              <a:t>- **</a:t>
            </a:r>
            <a:r>
              <a:rPr lang="tr-TR" dirty="0" err="1" smtClean="0"/>
              <a:t>Padding</a:t>
            </a:r>
            <a:r>
              <a:rPr lang="tr-TR" dirty="0" smtClean="0"/>
              <a:t>**: </a:t>
            </a:r>
            <a:r>
              <a:rPr lang="tr-TR" dirty="0" err="1" smtClean="0"/>
              <a:t>Zeros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added</a:t>
            </a:r>
            <a:r>
              <a:rPr lang="tr-TR" dirty="0" smtClean="0"/>
              <a:t> **at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beginning</a:t>
            </a:r>
            <a:r>
              <a:rPr lang="tr-TR" dirty="0" smtClean="0"/>
              <a:t>**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match</a:t>
            </a:r>
            <a:r>
              <a:rPr lang="tr-TR" dirty="0" smtClean="0"/>
              <a:t> `</a:t>
            </a:r>
            <a:r>
              <a:rPr lang="tr-TR" dirty="0" err="1" smtClean="0"/>
              <a:t>maxlen</a:t>
            </a:r>
            <a:r>
              <a:rPr lang="tr-TR" dirty="0" smtClean="0"/>
              <a:t>`.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Result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  - `[1, 2, 3, 4]` → No </a:t>
            </a:r>
            <a:r>
              <a:rPr lang="tr-TR" dirty="0" err="1" smtClean="0"/>
              <a:t>padding</a:t>
            </a:r>
            <a:r>
              <a:rPr lang="tr-TR" dirty="0" smtClean="0"/>
              <a:t> </a:t>
            </a:r>
            <a:r>
              <a:rPr lang="tr-TR" dirty="0" err="1" smtClean="0"/>
              <a:t>needed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- `[1, 2, 3]` → </a:t>
            </a:r>
            <a:r>
              <a:rPr lang="tr-TR" dirty="0" err="1" smtClean="0"/>
              <a:t>Padded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`[0, 1, 2, 3]`.  </a:t>
            </a:r>
          </a:p>
          <a:p>
            <a:r>
              <a:rPr lang="tr-TR" dirty="0" smtClean="0"/>
              <a:t>  - `[1]` → </a:t>
            </a:r>
            <a:r>
              <a:rPr lang="tr-TR" dirty="0" err="1" smtClean="0"/>
              <a:t>Padded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`[0, 0, 0, 1]`.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Key</a:t>
            </a:r>
            <a:r>
              <a:rPr lang="tr-TR" dirty="0" smtClean="0"/>
              <a:t> </a:t>
            </a:r>
            <a:r>
              <a:rPr lang="tr-TR" dirty="0" err="1" smtClean="0"/>
              <a:t>Considerations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1. **</a:t>
            </a:r>
            <a:r>
              <a:rPr lang="tr-TR" dirty="0" err="1" smtClean="0"/>
              <a:t>Padding</a:t>
            </a:r>
            <a:r>
              <a:rPr lang="tr-TR" dirty="0" smtClean="0"/>
              <a:t> </a:t>
            </a:r>
            <a:r>
              <a:rPr lang="tr-TR" dirty="0" err="1" smtClean="0"/>
              <a:t>Direction</a:t>
            </a:r>
            <a:r>
              <a:rPr lang="tr-TR" dirty="0" smtClean="0"/>
              <a:t>**: Can be </a:t>
            </a:r>
            <a:r>
              <a:rPr lang="tr-TR" dirty="0" err="1" smtClean="0"/>
              <a:t>applied</a:t>
            </a:r>
            <a:r>
              <a:rPr lang="tr-TR" dirty="0" smtClean="0"/>
              <a:t> at </a:t>
            </a:r>
            <a:r>
              <a:rPr lang="tr-TR" dirty="0" err="1" smtClean="0"/>
              <a:t>the</a:t>
            </a:r>
            <a:r>
              <a:rPr lang="tr-TR" dirty="0" smtClean="0"/>
              <a:t> start (*</a:t>
            </a:r>
            <a:r>
              <a:rPr lang="tr-TR" dirty="0" err="1" smtClean="0"/>
              <a:t>pre-padding</a:t>
            </a:r>
            <a:r>
              <a:rPr lang="tr-TR" dirty="0" smtClean="0"/>
              <a:t>*)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end</a:t>
            </a:r>
            <a:r>
              <a:rPr lang="tr-TR" dirty="0" smtClean="0"/>
              <a:t> (*post-</a:t>
            </a:r>
            <a:r>
              <a:rPr lang="tr-TR" dirty="0" err="1" smtClean="0"/>
              <a:t>padding</a:t>
            </a:r>
            <a:r>
              <a:rPr lang="tr-TR" dirty="0" smtClean="0"/>
              <a:t>*).  </a:t>
            </a:r>
          </a:p>
          <a:p>
            <a:r>
              <a:rPr lang="tr-TR" dirty="0" smtClean="0"/>
              <a:t>2. **</a:t>
            </a:r>
            <a:r>
              <a:rPr lang="tr-TR" dirty="0" err="1" smtClean="0"/>
              <a:t>Truncation</a:t>
            </a:r>
            <a:r>
              <a:rPr lang="tr-TR" dirty="0" smtClean="0"/>
              <a:t>**: </a:t>
            </a:r>
            <a:r>
              <a:rPr lang="tr-TR" dirty="0" err="1" smtClean="0"/>
              <a:t>If</a:t>
            </a:r>
            <a:r>
              <a:rPr lang="tr-TR" dirty="0" smtClean="0"/>
              <a:t> a </a:t>
            </a:r>
            <a:r>
              <a:rPr lang="tr-TR" dirty="0" err="1" smtClean="0"/>
              <a:t>sequence</a:t>
            </a:r>
            <a:r>
              <a:rPr lang="tr-TR" dirty="0" smtClean="0"/>
              <a:t> </a:t>
            </a:r>
            <a:r>
              <a:rPr lang="tr-TR" dirty="0" err="1" smtClean="0"/>
              <a:t>exceeds</a:t>
            </a:r>
            <a:r>
              <a:rPr lang="tr-TR" dirty="0" smtClean="0"/>
              <a:t> `</a:t>
            </a:r>
            <a:r>
              <a:rPr lang="tr-TR" dirty="0" err="1" smtClean="0"/>
              <a:t>maxlen</a:t>
            </a:r>
            <a:r>
              <a:rPr lang="tr-TR" dirty="0" smtClean="0"/>
              <a:t>`, it is </a:t>
            </a:r>
            <a:r>
              <a:rPr lang="tr-TR" dirty="0" err="1" smtClean="0"/>
              <a:t>truncated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`[1, 2, 3, 4, 5]` → `[1, 2, 3, 4]`).  </a:t>
            </a:r>
          </a:p>
          <a:p>
            <a:endParaRPr lang="tr-TR" dirty="0" smtClean="0"/>
          </a:p>
          <a:p>
            <a:r>
              <a:rPr lang="tr-TR" dirty="0" smtClean="0"/>
              <a:t>**Application**:  </a:t>
            </a:r>
          </a:p>
          <a:p>
            <a:r>
              <a:rPr lang="tr-TR" dirty="0" err="1" smtClean="0"/>
              <a:t>Used</a:t>
            </a:r>
            <a:r>
              <a:rPr lang="tr-TR" dirty="0" smtClean="0"/>
              <a:t> in NLP (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processing</a:t>
            </a:r>
            <a:r>
              <a:rPr lang="tr-TR" dirty="0" smtClean="0"/>
              <a:t>), time-</a:t>
            </a:r>
            <a:r>
              <a:rPr lang="tr-TR" dirty="0" err="1" smtClean="0"/>
              <a:t>series</a:t>
            </a:r>
            <a:r>
              <a:rPr lang="tr-TR" dirty="0" smtClean="0"/>
              <a:t> </a:t>
            </a:r>
            <a:r>
              <a:rPr lang="tr-TR" dirty="0" err="1" smtClean="0"/>
              <a:t>analysis</a:t>
            </a:r>
            <a:r>
              <a:rPr lang="tr-TR" dirty="0" smtClean="0"/>
              <a:t>,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any</a:t>
            </a:r>
            <a:r>
              <a:rPr lang="tr-TR" dirty="0" smtClean="0"/>
              <a:t> domain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sequential</a:t>
            </a:r>
            <a:r>
              <a:rPr lang="tr-TR" dirty="0" smtClean="0"/>
              <a:t> data.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**Türkçe Sunum Metni:**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**Makine Öğreniminde Dizi Doldurma (</a:t>
            </a:r>
            <a:r>
              <a:rPr lang="tr-TR" dirty="0" err="1" smtClean="0"/>
              <a:t>Sequence</a:t>
            </a:r>
            <a:r>
              <a:rPr lang="tr-TR" dirty="0" smtClean="0"/>
              <a:t> </a:t>
            </a:r>
            <a:r>
              <a:rPr lang="tr-TR" dirty="0" err="1" smtClean="0"/>
              <a:t>Padding</a:t>
            </a:r>
            <a:r>
              <a:rPr lang="tr-TR" dirty="0" smtClean="0"/>
              <a:t>)**  </a:t>
            </a:r>
          </a:p>
          <a:p>
            <a:endParaRPr lang="tr-TR" dirty="0" smtClean="0"/>
          </a:p>
          <a:p>
            <a:r>
              <a:rPr lang="tr-TR" dirty="0" smtClean="0"/>
              <a:t>Dizi doldurma, değişken uzunluktaki dizileri sabit uzunluğa getirmek için sıfır gibi dolgu belirteçleri ekleyen bir tekniktir.  </a:t>
            </a:r>
          </a:p>
          <a:p>
            <a:endParaRPr lang="tr-TR" dirty="0" smtClean="0"/>
          </a:p>
          <a:p>
            <a:r>
              <a:rPr lang="tr-TR" dirty="0" smtClean="0"/>
              <a:t>**Neden Doldurma?**  </a:t>
            </a:r>
          </a:p>
          <a:p>
            <a:r>
              <a:rPr lang="tr-TR" dirty="0" smtClean="0"/>
              <a:t>- Sinir ağları gibi modeller, sabit uzunlukta girdi gerektirir.  </a:t>
            </a:r>
          </a:p>
          <a:p>
            <a:r>
              <a:rPr lang="tr-TR" dirty="0" smtClean="0"/>
              <a:t>- Gerçek dünya verileri (metin, zaman serileri) genellikle değişken uzunluktadır.  </a:t>
            </a:r>
          </a:p>
          <a:p>
            <a:endParaRPr lang="tr-TR" dirty="0" smtClean="0"/>
          </a:p>
          <a:p>
            <a:r>
              <a:rPr lang="tr-TR" dirty="0" smtClean="0"/>
              <a:t>**Örnek**:  </a:t>
            </a:r>
          </a:p>
          <a:p>
            <a:r>
              <a:rPr lang="tr-TR" dirty="0" smtClean="0"/>
              <a:t>Verilen diziler:  </a:t>
            </a:r>
          </a:p>
          <a:p>
            <a:r>
              <a:rPr lang="tr-TR" dirty="0" smtClean="0"/>
              <a:t>`[[1, 2, 3, 4], [1, 2, 3], [1]]` ve `</a:t>
            </a:r>
            <a:r>
              <a:rPr lang="tr-TR" dirty="0" err="1" smtClean="0"/>
              <a:t>maxlen</a:t>
            </a:r>
            <a:r>
              <a:rPr lang="tr-TR" dirty="0" smtClean="0"/>
              <a:t>=4`:  </a:t>
            </a:r>
          </a:p>
          <a:p>
            <a:endParaRPr lang="tr-TR" dirty="0" smtClean="0"/>
          </a:p>
          <a:p>
            <a:r>
              <a:rPr lang="tr-TR" dirty="0" smtClean="0"/>
              <a:t>- **Doldurma**: `</a:t>
            </a:r>
            <a:r>
              <a:rPr lang="tr-TR" dirty="0" err="1" smtClean="0"/>
              <a:t>maxlen</a:t>
            </a:r>
            <a:r>
              <a:rPr lang="tr-TR" dirty="0" smtClean="0"/>
              <a:t>`’e ulaşmak için dizilerin **başına** sıfır eklenir.  </a:t>
            </a:r>
          </a:p>
          <a:p>
            <a:r>
              <a:rPr lang="tr-TR" dirty="0" smtClean="0"/>
              <a:t>- **Sonuç**:  </a:t>
            </a:r>
          </a:p>
          <a:p>
            <a:r>
              <a:rPr lang="tr-TR" dirty="0" smtClean="0"/>
              <a:t>  - `[1, 2, 3, 4]` → Doldurmaya gerek yok.  </a:t>
            </a:r>
          </a:p>
          <a:p>
            <a:r>
              <a:rPr lang="tr-TR" dirty="0" smtClean="0"/>
              <a:t>  - `[1, 2, 3]` → `[0, 1, 2, 3]` olarak doldurulur.  </a:t>
            </a:r>
          </a:p>
          <a:p>
            <a:r>
              <a:rPr lang="tr-TR" dirty="0" smtClean="0"/>
              <a:t>  - `[1]` → `[0, 0, 0, 1]` olarak doldurulur.  </a:t>
            </a:r>
          </a:p>
          <a:p>
            <a:endParaRPr lang="tr-TR" dirty="0" smtClean="0"/>
          </a:p>
          <a:p>
            <a:r>
              <a:rPr lang="tr-TR" dirty="0" smtClean="0"/>
              <a:t>**Önemli Noktalar**:  </a:t>
            </a:r>
          </a:p>
          <a:p>
            <a:r>
              <a:rPr lang="tr-TR" dirty="0" smtClean="0"/>
              <a:t>1. **Doldurma Yönü**: Baştan (*</a:t>
            </a:r>
            <a:r>
              <a:rPr lang="tr-TR" dirty="0" err="1" smtClean="0"/>
              <a:t>pre-padding</a:t>
            </a:r>
            <a:r>
              <a:rPr lang="tr-TR" dirty="0" smtClean="0"/>
              <a:t>*) veya sondan (*post-</a:t>
            </a:r>
            <a:r>
              <a:rPr lang="tr-TR" dirty="0" err="1" smtClean="0"/>
              <a:t>padding</a:t>
            </a:r>
            <a:r>
              <a:rPr lang="tr-TR" dirty="0" smtClean="0"/>
              <a:t>*) yapılabilir.  </a:t>
            </a:r>
          </a:p>
          <a:p>
            <a:r>
              <a:rPr lang="tr-TR" dirty="0" smtClean="0"/>
              <a:t>2. **Kesme**: Bir dizi `</a:t>
            </a:r>
            <a:r>
              <a:rPr lang="tr-TR" dirty="0" err="1" smtClean="0"/>
              <a:t>maxlen</a:t>
            </a:r>
            <a:r>
              <a:rPr lang="tr-TR" dirty="0" smtClean="0"/>
              <a:t>`’i aşarsa, kesilir (örneğin, `[1, 2, 3, 4, 5]` → `[1, 2, 3, 4]`).  </a:t>
            </a:r>
          </a:p>
          <a:p>
            <a:endParaRPr lang="tr-TR" dirty="0" smtClean="0"/>
          </a:p>
          <a:p>
            <a:r>
              <a:rPr lang="tr-TR" dirty="0" smtClean="0"/>
              <a:t>**Uygulama**:  </a:t>
            </a:r>
          </a:p>
          <a:p>
            <a:r>
              <a:rPr lang="tr-TR" dirty="0" smtClean="0"/>
              <a:t>Doğal dil işleme, zaman serisi analizi ve sıralı veri içeren alanlarda kullanılır.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0675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83057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80658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59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35206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8308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80336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073146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97081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235643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59131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117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**English Presentation </a:t>
            </a:r>
            <a:r>
              <a:rPr lang="tr-TR" dirty="0" err="1" smtClean="0"/>
              <a:t>Script</a:t>
            </a:r>
            <a:r>
              <a:rPr lang="tr-TR" dirty="0" smtClean="0"/>
              <a:t>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**Word </a:t>
            </a:r>
            <a:r>
              <a:rPr lang="tr-TR" dirty="0" err="1" smtClean="0"/>
              <a:t>Embedding</a:t>
            </a:r>
            <a:r>
              <a:rPr lang="tr-TR" dirty="0" smtClean="0"/>
              <a:t> in NLP**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What</a:t>
            </a:r>
            <a:r>
              <a:rPr lang="tr-TR" dirty="0" smtClean="0"/>
              <a:t> is Word </a:t>
            </a:r>
            <a:r>
              <a:rPr lang="tr-TR" dirty="0" err="1" smtClean="0"/>
              <a:t>Embedding</a:t>
            </a:r>
            <a:r>
              <a:rPr lang="tr-TR" dirty="0" smtClean="0"/>
              <a:t>?**  </a:t>
            </a:r>
          </a:p>
          <a:p>
            <a:r>
              <a:rPr lang="tr-TR" dirty="0" smtClean="0"/>
              <a:t>Word </a:t>
            </a:r>
            <a:r>
              <a:rPr lang="tr-TR" dirty="0" err="1" smtClean="0"/>
              <a:t>embedding</a:t>
            </a:r>
            <a:r>
              <a:rPr lang="tr-TR" dirty="0" smtClean="0"/>
              <a:t> is a </a:t>
            </a:r>
            <a:r>
              <a:rPr lang="tr-TR" dirty="0" err="1" smtClean="0"/>
              <a:t>technique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represents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 as **</a:t>
            </a:r>
            <a:r>
              <a:rPr lang="tr-TR" dirty="0" err="1" smtClean="0"/>
              <a:t>numerical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** in a </a:t>
            </a:r>
            <a:r>
              <a:rPr lang="tr-TR" dirty="0" err="1" smtClean="0"/>
              <a:t>high-dimensional</a:t>
            </a:r>
            <a:r>
              <a:rPr lang="tr-TR" dirty="0" smtClean="0"/>
              <a:t> </a:t>
            </a:r>
            <a:r>
              <a:rPr lang="tr-TR" dirty="0" err="1" smtClean="0"/>
              <a:t>space</a:t>
            </a:r>
            <a:r>
              <a:rPr lang="tr-TR" dirty="0" smtClean="0"/>
              <a:t>. </a:t>
            </a:r>
            <a:r>
              <a:rPr lang="tr-TR" dirty="0" err="1" smtClean="0"/>
              <a:t>Unlike</a:t>
            </a:r>
            <a:r>
              <a:rPr lang="tr-TR" dirty="0" smtClean="0"/>
              <a:t> </a:t>
            </a:r>
            <a:r>
              <a:rPr lang="tr-TR" dirty="0" err="1" smtClean="0"/>
              <a:t>traditional</a:t>
            </a:r>
            <a:r>
              <a:rPr lang="tr-TR" dirty="0" smtClean="0"/>
              <a:t> </a:t>
            </a:r>
            <a:r>
              <a:rPr lang="tr-TR" dirty="0" err="1" smtClean="0"/>
              <a:t>methods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</a:t>
            </a:r>
            <a:r>
              <a:rPr lang="tr-TR" dirty="0" err="1" smtClean="0"/>
              <a:t>one</a:t>
            </a:r>
            <a:r>
              <a:rPr lang="tr-TR" dirty="0" smtClean="0"/>
              <a:t>-hot </a:t>
            </a:r>
            <a:r>
              <a:rPr lang="tr-TR" dirty="0" err="1" smtClean="0"/>
              <a:t>encoding</a:t>
            </a:r>
            <a:r>
              <a:rPr lang="tr-TR" dirty="0" smtClean="0"/>
              <a:t>),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 </a:t>
            </a:r>
            <a:r>
              <a:rPr lang="tr-TR" dirty="0" err="1" smtClean="0"/>
              <a:t>capture</a:t>
            </a:r>
            <a:r>
              <a:rPr lang="tr-TR" dirty="0" smtClean="0"/>
              <a:t> </a:t>
            </a: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relationships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contextual</a:t>
            </a:r>
            <a:r>
              <a:rPr lang="tr-TR" dirty="0" smtClean="0"/>
              <a:t> </a:t>
            </a:r>
            <a:r>
              <a:rPr lang="tr-TR" dirty="0" err="1" smtClean="0"/>
              <a:t>meanings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Use</a:t>
            </a:r>
            <a:r>
              <a:rPr lang="tr-TR" dirty="0" smtClean="0"/>
              <a:t> Word </a:t>
            </a:r>
            <a:r>
              <a:rPr lang="tr-TR" dirty="0" err="1" smtClean="0"/>
              <a:t>Embedding</a:t>
            </a:r>
            <a:r>
              <a:rPr lang="tr-TR" dirty="0" smtClean="0"/>
              <a:t>?**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Similarity</a:t>
            </a:r>
            <a:r>
              <a:rPr lang="tr-TR" dirty="0" smtClean="0"/>
              <a:t>**: </a:t>
            </a:r>
            <a:r>
              <a:rPr lang="tr-TR" dirty="0" err="1" smtClean="0"/>
              <a:t>Words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similar</a:t>
            </a:r>
            <a:r>
              <a:rPr lang="tr-TR" dirty="0" smtClean="0"/>
              <a:t> </a:t>
            </a:r>
            <a:r>
              <a:rPr lang="tr-TR" dirty="0" err="1" smtClean="0"/>
              <a:t>meanings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"</a:t>
            </a:r>
            <a:r>
              <a:rPr lang="tr-TR" dirty="0" err="1" smtClean="0"/>
              <a:t>happy</a:t>
            </a:r>
            <a:r>
              <a:rPr lang="tr-TR" dirty="0" smtClean="0"/>
              <a:t>" </a:t>
            </a:r>
            <a:r>
              <a:rPr lang="tr-TR" dirty="0" err="1" smtClean="0"/>
              <a:t>and</a:t>
            </a:r>
            <a:r>
              <a:rPr lang="tr-TR" dirty="0" smtClean="0"/>
              <a:t> "</a:t>
            </a:r>
            <a:r>
              <a:rPr lang="tr-TR" dirty="0" err="1" smtClean="0"/>
              <a:t>joyful</a:t>
            </a:r>
            <a:r>
              <a:rPr lang="tr-TR" dirty="0" smtClean="0"/>
              <a:t>")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similar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representations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Context</a:t>
            </a:r>
            <a:r>
              <a:rPr lang="tr-TR" dirty="0" smtClean="0"/>
              <a:t> </a:t>
            </a:r>
            <a:r>
              <a:rPr lang="tr-TR" dirty="0" err="1" smtClean="0"/>
              <a:t>Awareness</a:t>
            </a:r>
            <a:r>
              <a:rPr lang="tr-TR" dirty="0" smtClean="0"/>
              <a:t>**: </a:t>
            </a:r>
            <a:r>
              <a:rPr lang="tr-TR" dirty="0" err="1" smtClean="0"/>
              <a:t>Captures</a:t>
            </a:r>
            <a:r>
              <a:rPr lang="tr-TR" dirty="0" smtClean="0"/>
              <a:t> </a:t>
            </a:r>
            <a:r>
              <a:rPr lang="tr-TR" dirty="0" err="1" smtClean="0"/>
              <a:t>relationships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</a:t>
            </a:r>
            <a:r>
              <a:rPr lang="tr-TR" dirty="0" err="1" smtClean="0"/>
              <a:t>analogies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*</a:t>
            </a:r>
            <a:r>
              <a:rPr lang="tr-TR" dirty="0" err="1" smtClean="0"/>
              <a:t>king</a:t>
            </a:r>
            <a:r>
              <a:rPr lang="tr-TR" dirty="0" smtClean="0"/>
              <a:t> - </a:t>
            </a:r>
            <a:r>
              <a:rPr lang="tr-TR" dirty="0" err="1" smtClean="0"/>
              <a:t>man</a:t>
            </a:r>
            <a:r>
              <a:rPr lang="tr-TR" dirty="0" smtClean="0"/>
              <a:t> + </a:t>
            </a:r>
            <a:r>
              <a:rPr lang="tr-TR" dirty="0" err="1" smtClean="0"/>
              <a:t>woman</a:t>
            </a:r>
            <a:r>
              <a:rPr lang="tr-TR" dirty="0" smtClean="0"/>
              <a:t> = </a:t>
            </a:r>
            <a:r>
              <a:rPr lang="tr-TR" dirty="0" err="1" smtClean="0"/>
              <a:t>queen</a:t>
            </a:r>
            <a:r>
              <a:rPr lang="tr-TR" dirty="0" smtClean="0"/>
              <a:t>*).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Efficiency</a:t>
            </a:r>
            <a:r>
              <a:rPr lang="tr-TR" dirty="0" smtClean="0"/>
              <a:t>**: </a:t>
            </a:r>
            <a:r>
              <a:rPr lang="tr-TR" dirty="0" err="1" smtClean="0"/>
              <a:t>Reduces</a:t>
            </a:r>
            <a:r>
              <a:rPr lang="tr-TR" dirty="0" smtClean="0"/>
              <a:t> </a:t>
            </a:r>
            <a:r>
              <a:rPr lang="tr-TR" dirty="0" err="1" smtClean="0"/>
              <a:t>dimensionality</a:t>
            </a:r>
            <a:r>
              <a:rPr lang="tr-TR" dirty="0" smtClean="0"/>
              <a:t> </a:t>
            </a:r>
            <a:r>
              <a:rPr lang="tr-TR" dirty="0" err="1" smtClean="0"/>
              <a:t>compared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sparse</a:t>
            </a:r>
            <a:r>
              <a:rPr lang="tr-TR" dirty="0" smtClean="0"/>
              <a:t> </a:t>
            </a:r>
            <a:r>
              <a:rPr lang="tr-TR" dirty="0" err="1" smtClean="0"/>
              <a:t>representations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TF-IDF).  </a:t>
            </a:r>
          </a:p>
          <a:p>
            <a:endParaRPr lang="tr-TR" dirty="0" smtClean="0"/>
          </a:p>
          <a:p>
            <a:r>
              <a:rPr lang="tr-TR" dirty="0" smtClean="0"/>
              <a:t>**Applications**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classification</a:t>
            </a:r>
            <a:r>
              <a:rPr lang="tr-TR" dirty="0" smtClean="0"/>
              <a:t>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Sentiment</a:t>
            </a:r>
            <a:r>
              <a:rPr lang="tr-TR" dirty="0" smtClean="0"/>
              <a:t> </a:t>
            </a:r>
            <a:r>
              <a:rPr lang="tr-TR" dirty="0" err="1" smtClean="0"/>
              <a:t>analysis</a:t>
            </a:r>
            <a:r>
              <a:rPr lang="tr-TR" dirty="0" smtClean="0"/>
              <a:t>  </a:t>
            </a:r>
          </a:p>
          <a:p>
            <a:r>
              <a:rPr lang="tr-TR" dirty="0" smtClean="0"/>
              <a:t>- Machine </a:t>
            </a:r>
            <a:r>
              <a:rPr lang="tr-TR" dirty="0" err="1" smtClean="0"/>
              <a:t>translation</a:t>
            </a:r>
            <a:r>
              <a:rPr lang="tr-TR" dirty="0" smtClean="0"/>
              <a:t>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Named</a:t>
            </a:r>
            <a:r>
              <a:rPr lang="tr-TR" dirty="0" smtClean="0"/>
              <a:t> </a:t>
            </a:r>
            <a:r>
              <a:rPr lang="tr-TR" dirty="0" err="1" smtClean="0"/>
              <a:t>entity</a:t>
            </a:r>
            <a:r>
              <a:rPr lang="tr-TR" dirty="0" smtClean="0"/>
              <a:t> </a:t>
            </a:r>
            <a:r>
              <a:rPr lang="tr-TR" dirty="0" err="1" smtClean="0"/>
              <a:t>recognition</a:t>
            </a:r>
            <a:r>
              <a:rPr lang="tr-TR" dirty="0" smtClean="0"/>
              <a:t>  </a:t>
            </a:r>
          </a:p>
          <a:p>
            <a:endParaRPr lang="tr-TR" dirty="0" smtClean="0"/>
          </a:p>
          <a:p>
            <a:r>
              <a:rPr lang="tr-TR" dirty="0" smtClean="0"/>
              <a:t>**Popular </a:t>
            </a:r>
            <a:r>
              <a:rPr lang="tr-TR" dirty="0" err="1" smtClean="0"/>
              <a:t>Algorithms</a:t>
            </a:r>
            <a:r>
              <a:rPr lang="tr-TR" dirty="0" smtClean="0"/>
              <a:t>**  </a:t>
            </a:r>
          </a:p>
          <a:p>
            <a:r>
              <a:rPr lang="tr-TR" dirty="0" smtClean="0"/>
              <a:t>1. **Word2Vec**: </a:t>
            </a:r>
            <a:r>
              <a:rPr lang="tr-TR" dirty="0" err="1" smtClean="0"/>
              <a:t>Uses</a:t>
            </a:r>
            <a:r>
              <a:rPr lang="tr-TR" dirty="0" smtClean="0"/>
              <a:t> </a:t>
            </a:r>
            <a:r>
              <a:rPr lang="tr-TR" dirty="0" err="1" smtClean="0"/>
              <a:t>neural</a:t>
            </a:r>
            <a:r>
              <a:rPr lang="tr-TR" dirty="0" smtClean="0"/>
              <a:t> </a:t>
            </a:r>
            <a:r>
              <a:rPr lang="tr-TR" dirty="0" err="1" smtClean="0"/>
              <a:t>networks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learn</a:t>
            </a:r>
            <a:r>
              <a:rPr lang="tr-TR" dirty="0" smtClean="0"/>
              <a:t> </a:t>
            </a:r>
            <a:r>
              <a:rPr lang="tr-TR" dirty="0" err="1" smtClean="0"/>
              <a:t>embeddings</a:t>
            </a:r>
            <a:r>
              <a:rPr lang="tr-TR" dirty="0" smtClean="0"/>
              <a:t> (CBOW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Skip</a:t>
            </a:r>
            <a:r>
              <a:rPr lang="tr-TR" dirty="0" smtClean="0"/>
              <a:t>-Gram </a:t>
            </a:r>
            <a:r>
              <a:rPr lang="tr-TR" dirty="0" err="1" smtClean="0"/>
              <a:t>architectures</a:t>
            </a:r>
            <a:r>
              <a:rPr lang="tr-TR" dirty="0" smtClean="0"/>
              <a:t>).  </a:t>
            </a:r>
          </a:p>
          <a:p>
            <a:r>
              <a:rPr lang="tr-TR" dirty="0" smtClean="0"/>
              <a:t>2. **</a:t>
            </a:r>
            <a:r>
              <a:rPr lang="tr-TR" dirty="0" err="1" smtClean="0"/>
              <a:t>GloVe</a:t>
            </a:r>
            <a:r>
              <a:rPr lang="tr-TR" dirty="0" smtClean="0"/>
              <a:t>**: </a:t>
            </a:r>
            <a:r>
              <a:rPr lang="tr-TR" dirty="0" err="1" smtClean="0"/>
              <a:t>Combines</a:t>
            </a:r>
            <a:r>
              <a:rPr lang="tr-TR" dirty="0" smtClean="0"/>
              <a:t> global </a:t>
            </a:r>
            <a:r>
              <a:rPr lang="tr-TR" dirty="0" err="1" smtClean="0"/>
              <a:t>co-occurrence</a:t>
            </a:r>
            <a:r>
              <a:rPr lang="tr-TR" dirty="0" smtClean="0"/>
              <a:t> </a:t>
            </a:r>
            <a:r>
              <a:rPr lang="tr-TR" dirty="0" err="1" smtClean="0"/>
              <a:t>statistics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</a:t>
            </a:r>
            <a:r>
              <a:rPr lang="tr-TR" dirty="0" err="1" smtClean="0"/>
              <a:t>local</a:t>
            </a:r>
            <a:r>
              <a:rPr lang="tr-TR" dirty="0" smtClean="0"/>
              <a:t> </a:t>
            </a:r>
            <a:r>
              <a:rPr lang="tr-TR" dirty="0" err="1" smtClean="0"/>
              <a:t>context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3. **</a:t>
            </a:r>
            <a:r>
              <a:rPr lang="tr-TR" dirty="0" err="1" smtClean="0"/>
              <a:t>fastText</a:t>
            </a:r>
            <a:r>
              <a:rPr lang="tr-TR" dirty="0" smtClean="0"/>
              <a:t>**: </a:t>
            </a:r>
            <a:r>
              <a:rPr lang="tr-TR" dirty="0" err="1" smtClean="0"/>
              <a:t>Represents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 as </a:t>
            </a:r>
            <a:r>
              <a:rPr lang="tr-TR" dirty="0" err="1" smtClean="0"/>
              <a:t>subword</a:t>
            </a:r>
            <a:r>
              <a:rPr lang="tr-TR" dirty="0" smtClean="0"/>
              <a:t> </a:t>
            </a:r>
            <a:r>
              <a:rPr lang="tr-TR" dirty="0" err="1" smtClean="0"/>
              <a:t>units</a:t>
            </a:r>
            <a:r>
              <a:rPr lang="tr-TR" dirty="0" smtClean="0"/>
              <a:t> (</a:t>
            </a:r>
            <a:r>
              <a:rPr lang="tr-TR" dirty="0" err="1" smtClean="0"/>
              <a:t>handles</a:t>
            </a:r>
            <a:r>
              <a:rPr lang="tr-TR" dirty="0" smtClean="0"/>
              <a:t> </a:t>
            </a:r>
            <a:r>
              <a:rPr lang="tr-TR" dirty="0" err="1" smtClean="0"/>
              <a:t>rare</a:t>
            </a:r>
            <a:r>
              <a:rPr lang="tr-TR" dirty="0" smtClean="0"/>
              <a:t>/</a:t>
            </a:r>
            <a:r>
              <a:rPr lang="tr-TR" dirty="0" err="1" smtClean="0"/>
              <a:t>unseen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).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Example</a:t>
            </a:r>
            <a:r>
              <a:rPr lang="tr-TR" dirty="0" smtClean="0"/>
              <a:t>**:  </a:t>
            </a:r>
          </a:p>
          <a:p>
            <a:r>
              <a:rPr lang="tr-TR" dirty="0" err="1" smtClean="0"/>
              <a:t>In</a:t>
            </a:r>
            <a:r>
              <a:rPr lang="tr-TR" dirty="0" smtClean="0"/>
              <a:t> a </a:t>
            </a:r>
            <a:r>
              <a:rPr lang="tr-TR" dirty="0" err="1" smtClean="0"/>
              <a:t>trained</a:t>
            </a:r>
            <a:r>
              <a:rPr lang="tr-TR" dirty="0" smtClean="0"/>
              <a:t> </a:t>
            </a:r>
            <a:r>
              <a:rPr lang="tr-TR" dirty="0" err="1" smtClean="0"/>
              <a:t>embedding</a:t>
            </a:r>
            <a:r>
              <a:rPr lang="tr-TR" dirty="0" smtClean="0"/>
              <a:t> </a:t>
            </a:r>
            <a:r>
              <a:rPr lang="tr-TR" dirty="0" err="1" smtClean="0"/>
              <a:t>space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- `</a:t>
            </a:r>
            <a:r>
              <a:rPr lang="tr-TR" dirty="0" err="1" smtClean="0"/>
              <a:t>vector</a:t>
            </a:r>
            <a:r>
              <a:rPr lang="tr-TR" dirty="0" smtClean="0"/>
              <a:t>("</a:t>
            </a:r>
            <a:r>
              <a:rPr lang="tr-TR" dirty="0" err="1" smtClean="0"/>
              <a:t>king</a:t>
            </a:r>
            <a:r>
              <a:rPr lang="tr-TR" dirty="0" smtClean="0"/>
              <a:t>") - </a:t>
            </a:r>
            <a:r>
              <a:rPr lang="tr-TR" dirty="0" err="1" smtClean="0"/>
              <a:t>vector</a:t>
            </a:r>
            <a:r>
              <a:rPr lang="tr-TR" dirty="0" smtClean="0"/>
              <a:t>("</a:t>
            </a:r>
            <a:r>
              <a:rPr lang="tr-TR" dirty="0" err="1" smtClean="0"/>
              <a:t>man</a:t>
            </a:r>
            <a:r>
              <a:rPr lang="tr-TR" dirty="0" smtClean="0"/>
              <a:t>") + </a:t>
            </a:r>
            <a:r>
              <a:rPr lang="tr-TR" dirty="0" err="1" smtClean="0"/>
              <a:t>vector</a:t>
            </a:r>
            <a:r>
              <a:rPr lang="tr-TR" dirty="0" smtClean="0"/>
              <a:t>("</a:t>
            </a:r>
            <a:r>
              <a:rPr lang="tr-TR" dirty="0" err="1" smtClean="0"/>
              <a:t>woman</a:t>
            </a:r>
            <a:r>
              <a:rPr lang="tr-TR" dirty="0" smtClean="0"/>
              <a:t>") ≈ </a:t>
            </a:r>
            <a:r>
              <a:rPr lang="tr-TR" dirty="0" err="1" smtClean="0"/>
              <a:t>vector</a:t>
            </a:r>
            <a:r>
              <a:rPr lang="tr-TR" dirty="0" smtClean="0"/>
              <a:t>("</a:t>
            </a:r>
            <a:r>
              <a:rPr lang="tr-TR" dirty="0" err="1" smtClean="0"/>
              <a:t>queen</a:t>
            </a:r>
            <a:r>
              <a:rPr lang="tr-TR" dirty="0" smtClean="0"/>
              <a:t>")`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Benefits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Enables</a:t>
            </a:r>
            <a:r>
              <a:rPr lang="tr-TR" dirty="0" smtClean="0"/>
              <a:t> </a:t>
            </a:r>
            <a:r>
              <a:rPr lang="tr-TR" dirty="0" err="1" smtClean="0"/>
              <a:t>machines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"</a:t>
            </a:r>
            <a:r>
              <a:rPr lang="tr-TR" dirty="0" err="1" smtClean="0"/>
              <a:t>understand</a:t>
            </a:r>
            <a:r>
              <a:rPr lang="tr-TR" dirty="0" smtClean="0"/>
              <a:t>" </a:t>
            </a:r>
            <a:r>
              <a:rPr lang="tr-TR" dirty="0" err="1" smtClean="0"/>
              <a:t>language</a:t>
            </a:r>
            <a:r>
              <a:rPr lang="tr-TR" dirty="0" smtClean="0"/>
              <a:t> </a:t>
            </a:r>
            <a:r>
              <a:rPr lang="tr-TR" dirty="0" err="1" smtClean="0"/>
              <a:t>nuances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Improves</a:t>
            </a:r>
            <a:r>
              <a:rPr lang="tr-TR" dirty="0" smtClean="0"/>
              <a:t> </a:t>
            </a:r>
            <a:r>
              <a:rPr lang="tr-TR" dirty="0" err="1" smtClean="0"/>
              <a:t>performance</a:t>
            </a:r>
            <a:r>
              <a:rPr lang="tr-TR" dirty="0" smtClean="0"/>
              <a:t> in NLP </a:t>
            </a:r>
            <a:r>
              <a:rPr lang="tr-TR" dirty="0" err="1" smtClean="0"/>
              <a:t>tasks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preserving</a:t>
            </a:r>
            <a:r>
              <a:rPr lang="tr-TR" dirty="0" smtClean="0"/>
              <a:t> </a:t>
            </a: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relationships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**Türkçe Sunum Metni:**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NLP'de</a:t>
            </a:r>
            <a:r>
              <a:rPr lang="tr-TR" dirty="0" smtClean="0"/>
              <a:t> Kelime Gömme (Word </a:t>
            </a:r>
            <a:r>
              <a:rPr lang="tr-TR" dirty="0" err="1" smtClean="0"/>
              <a:t>Embedding</a:t>
            </a:r>
            <a:r>
              <a:rPr lang="tr-TR" dirty="0" smtClean="0"/>
              <a:t>)**  </a:t>
            </a:r>
          </a:p>
          <a:p>
            <a:endParaRPr lang="tr-TR" dirty="0" smtClean="0"/>
          </a:p>
          <a:p>
            <a:r>
              <a:rPr lang="tr-TR" dirty="0" smtClean="0"/>
              <a:t>**Kelime Gömme Nedir?**  </a:t>
            </a:r>
          </a:p>
          <a:p>
            <a:r>
              <a:rPr lang="tr-TR" dirty="0" smtClean="0"/>
              <a:t>Kelime gömme, kelimelerin yüksek boyutlu bir uzayda **sayısal vektörler** olarak temsil edilmesidir. Geleneksel yöntemlerden (</a:t>
            </a:r>
            <a:r>
              <a:rPr lang="tr-TR" dirty="0" err="1" smtClean="0"/>
              <a:t>örn</a:t>
            </a:r>
            <a:r>
              <a:rPr lang="tr-TR" dirty="0" smtClean="0"/>
              <a:t>., </a:t>
            </a:r>
            <a:r>
              <a:rPr lang="tr-TR" dirty="0" err="1" smtClean="0"/>
              <a:t>one</a:t>
            </a:r>
            <a:r>
              <a:rPr lang="tr-TR" dirty="0" smtClean="0"/>
              <a:t>-hot </a:t>
            </a:r>
            <a:r>
              <a:rPr lang="tr-TR" dirty="0" err="1" smtClean="0"/>
              <a:t>encoding</a:t>
            </a:r>
            <a:r>
              <a:rPr lang="tr-TR" dirty="0" smtClean="0"/>
              <a:t>) farklı olarak, bu vektörler kelimeler arasındaki anlamsal ilişkileri ve bağlamı yakalar.  </a:t>
            </a:r>
          </a:p>
          <a:p>
            <a:endParaRPr lang="tr-TR" dirty="0" smtClean="0"/>
          </a:p>
          <a:p>
            <a:r>
              <a:rPr lang="tr-TR" dirty="0" smtClean="0"/>
              <a:t>**Neden Kullanılır?**  </a:t>
            </a:r>
          </a:p>
          <a:p>
            <a:r>
              <a:rPr lang="tr-TR" dirty="0" smtClean="0"/>
              <a:t>- **Anlamsal Benzerlik**: Benzer anlamlı kelimeler (</a:t>
            </a:r>
            <a:r>
              <a:rPr lang="tr-TR" dirty="0" err="1" smtClean="0"/>
              <a:t>örn</a:t>
            </a:r>
            <a:r>
              <a:rPr lang="tr-TR" dirty="0" smtClean="0"/>
              <a:t>., "mutlu" ve "neşeli") benzer vektörlere sahiptir.  </a:t>
            </a:r>
          </a:p>
          <a:p>
            <a:r>
              <a:rPr lang="tr-TR" dirty="0" smtClean="0"/>
              <a:t>- **Bağlam Duyarlılık**: *"kral - erkek + kadın ≈ kraliçe"* gibi ilişkileri modelleyebilir.  </a:t>
            </a:r>
          </a:p>
          <a:p>
            <a:r>
              <a:rPr lang="tr-TR" dirty="0" smtClean="0"/>
              <a:t>- **Verimlilik**: Seyrek temsillere (TF-IDF gibi) kıyasla düşük boyutludur.  </a:t>
            </a:r>
          </a:p>
          <a:p>
            <a:endParaRPr lang="tr-TR" dirty="0" smtClean="0"/>
          </a:p>
          <a:p>
            <a:r>
              <a:rPr lang="tr-TR" dirty="0" smtClean="0"/>
              <a:t>**Uygulamalar**  </a:t>
            </a:r>
          </a:p>
          <a:p>
            <a:r>
              <a:rPr lang="tr-TR" dirty="0" smtClean="0"/>
              <a:t>- Metin sınıflandırma  </a:t>
            </a:r>
          </a:p>
          <a:p>
            <a:r>
              <a:rPr lang="tr-TR" dirty="0" smtClean="0"/>
              <a:t>- Duygu analizi  </a:t>
            </a:r>
          </a:p>
          <a:p>
            <a:r>
              <a:rPr lang="tr-TR" dirty="0" smtClean="0"/>
              <a:t>- Makine çevirisi  </a:t>
            </a:r>
          </a:p>
          <a:p>
            <a:r>
              <a:rPr lang="tr-TR" dirty="0" smtClean="0"/>
              <a:t>- Varlık ismi tanıma  </a:t>
            </a:r>
          </a:p>
          <a:p>
            <a:endParaRPr lang="tr-TR" dirty="0" smtClean="0"/>
          </a:p>
          <a:p>
            <a:r>
              <a:rPr lang="tr-TR" dirty="0" smtClean="0"/>
              <a:t>**Popüler Algoritmalar**  </a:t>
            </a:r>
          </a:p>
          <a:p>
            <a:r>
              <a:rPr lang="tr-TR" dirty="0" smtClean="0"/>
              <a:t>1. **Word2Vec**: Sinir ağları kullanarak gömme öğrenir (CBOW veya </a:t>
            </a:r>
            <a:r>
              <a:rPr lang="tr-TR" dirty="0" err="1" smtClean="0"/>
              <a:t>Skip</a:t>
            </a:r>
            <a:r>
              <a:rPr lang="tr-TR" dirty="0" smtClean="0"/>
              <a:t>-Gram mimarileri).  </a:t>
            </a:r>
          </a:p>
          <a:p>
            <a:r>
              <a:rPr lang="tr-TR" dirty="0" smtClean="0"/>
              <a:t>2. **</a:t>
            </a:r>
            <a:r>
              <a:rPr lang="tr-TR" dirty="0" err="1" smtClean="0"/>
              <a:t>GloVe</a:t>
            </a:r>
            <a:r>
              <a:rPr lang="tr-TR" dirty="0" smtClean="0"/>
              <a:t>**: Küresel kelime </a:t>
            </a:r>
            <a:r>
              <a:rPr lang="tr-TR" dirty="0" err="1" smtClean="0"/>
              <a:t>eşdizim</a:t>
            </a:r>
            <a:r>
              <a:rPr lang="tr-TR" dirty="0" smtClean="0"/>
              <a:t> istatistikleri ile bağlamı birleştirir.  </a:t>
            </a:r>
          </a:p>
          <a:p>
            <a:r>
              <a:rPr lang="tr-TR" dirty="0" smtClean="0"/>
              <a:t>3. **</a:t>
            </a:r>
            <a:r>
              <a:rPr lang="tr-TR" dirty="0" err="1" smtClean="0"/>
              <a:t>fastText</a:t>
            </a:r>
            <a:r>
              <a:rPr lang="tr-TR" dirty="0" smtClean="0"/>
              <a:t>**: Kelimeleri alt kelime birimlerine böler (nadir/örülmemiş kelimeleri işler).  </a:t>
            </a:r>
          </a:p>
          <a:p>
            <a:endParaRPr lang="tr-TR" dirty="0" smtClean="0"/>
          </a:p>
          <a:p>
            <a:r>
              <a:rPr lang="tr-TR" dirty="0" smtClean="0"/>
              <a:t>**Örnek**:  </a:t>
            </a:r>
          </a:p>
          <a:p>
            <a:r>
              <a:rPr lang="tr-TR" dirty="0" smtClean="0"/>
              <a:t>Eğitilmiş bir gömme uzayında:  </a:t>
            </a:r>
          </a:p>
          <a:p>
            <a:r>
              <a:rPr lang="tr-TR" dirty="0" smtClean="0"/>
              <a:t>- `vektör("kral") - vektör("erkek") + vektör("kadın") ≈ vektör("kraliçe")`  </a:t>
            </a:r>
          </a:p>
          <a:p>
            <a:endParaRPr lang="tr-TR" dirty="0" smtClean="0"/>
          </a:p>
          <a:p>
            <a:r>
              <a:rPr lang="tr-TR" dirty="0" smtClean="0"/>
              <a:t>**Avantajlar**:  </a:t>
            </a:r>
          </a:p>
          <a:p>
            <a:r>
              <a:rPr lang="tr-TR" dirty="0" smtClean="0"/>
              <a:t>- Makinelerin dildeki nüansları "anlamasını" sağlar.  </a:t>
            </a:r>
          </a:p>
          <a:p>
            <a:r>
              <a:rPr lang="tr-TR" dirty="0" smtClean="0"/>
              <a:t>- Anlamsal ilişkileri koruyarak NLP görevlerinde performansı artırır.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63848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49528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993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69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36481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09259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98315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18745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76383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171233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919781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55482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**English Presentation </a:t>
            </a:r>
            <a:r>
              <a:rPr lang="tr-TR" dirty="0" err="1" smtClean="0"/>
              <a:t>Script</a:t>
            </a:r>
            <a:r>
              <a:rPr lang="tr-TR" dirty="0" smtClean="0"/>
              <a:t>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Understanding</a:t>
            </a:r>
            <a:r>
              <a:rPr lang="tr-TR" dirty="0" smtClean="0"/>
              <a:t> Word </a:t>
            </a:r>
            <a:r>
              <a:rPr lang="tr-TR" dirty="0" err="1" smtClean="0"/>
              <a:t>Embeddings</a:t>
            </a:r>
            <a:r>
              <a:rPr lang="tr-TR" dirty="0" smtClean="0"/>
              <a:t> Through </a:t>
            </a:r>
            <a:r>
              <a:rPr lang="tr-TR" dirty="0" err="1" smtClean="0"/>
              <a:t>Examples</a:t>
            </a:r>
            <a:r>
              <a:rPr lang="tr-TR" dirty="0" smtClean="0"/>
              <a:t>**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What</a:t>
            </a:r>
            <a:r>
              <a:rPr lang="tr-TR" dirty="0" smtClean="0"/>
              <a:t> Do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 </a:t>
            </a:r>
            <a:r>
              <a:rPr lang="tr-TR" dirty="0" err="1" smtClean="0"/>
              <a:t>Mean</a:t>
            </a:r>
            <a:r>
              <a:rPr lang="tr-TR" dirty="0" smtClean="0"/>
              <a:t>?**  </a:t>
            </a:r>
          </a:p>
          <a:p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table</a:t>
            </a:r>
            <a:r>
              <a:rPr lang="tr-TR" dirty="0" smtClean="0"/>
              <a:t> </a:t>
            </a:r>
            <a:r>
              <a:rPr lang="tr-TR" dirty="0" err="1" smtClean="0"/>
              <a:t>shows</a:t>
            </a:r>
            <a:r>
              <a:rPr lang="tr-TR" dirty="0" smtClean="0"/>
              <a:t> </a:t>
            </a:r>
            <a:r>
              <a:rPr lang="tr-TR" dirty="0" err="1" smtClean="0"/>
              <a:t>numerical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representations</a:t>
            </a:r>
            <a:r>
              <a:rPr lang="tr-TR" dirty="0" smtClean="0"/>
              <a:t> (</a:t>
            </a:r>
            <a:r>
              <a:rPr lang="tr-TR" dirty="0" err="1" smtClean="0"/>
              <a:t>embeddings</a:t>
            </a:r>
            <a:r>
              <a:rPr lang="tr-TR" dirty="0" smtClean="0"/>
              <a:t>)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*</a:t>
            </a:r>
            <a:r>
              <a:rPr lang="tr-TR" dirty="0" err="1" smtClean="0"/>
              <a:t>cat</a:t>
            </a:r>
            <a:r>
              <a:rPr lang="tr-TR" dirty="0" smtClean="0"/>
              <a:t>, </a:t>
            </a:r>
            <a:r>
              <a:rPr lang="tr-TR" dirty="0" err="1" smtClean="0"/>
              <a:t>dog</a:t>
            </a:r>
            <a:r>
              <a:rPr lang="tr-TR" dirty="0" smtClean="0"/>
              <a:t>, </a:t>
            </a:r>
            <a:r>
              <a:rPr lang="tr-TR" dirty="0" err="1" smtClean="0"/>
              <a:t>man</a:t>
            </a:r>
            <a:r>
              <a:rPr lang="tr-TR" dirty="0" smtClean="0"/>
              <a:t>, </a:t>
            </a:r>
            <a:r>
              <a:rPr lang="tr-TR" dirty="0" err="1" smtClean="0"/>
              <a:t>king</a:t>
            </a:r>
            <a:r>
              <a:rPr lang="tr-TR" dirty="0" smtClean="0"/>
              <a:t>*, </a:t>
            </a:r>
            <a:r>
              <a:rPr lang="tr-TR" dirty="0" err="1" smtClean="0"/>
              <a:t>etc</a:t>
            </a:r>
            <a:r>
              <a:rPr lang="tr-TR" dirty="0" smtClean="0"/>
              <a:t>.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number</a:t>
            </a:r>
            <a:r>
              <a:rPr lang="tr-TR" dirty="0" smtClean="0"/>
              <a:t> </a:t>
            </a:r>
            <a:r>
              <a:rPr lang="tr-TR" dirty="0" err="1" smtClean="0"/>
              <a:t>represents</a:t>
            </a:r>
            <a:r>
              <a:rPr lang="tr-TR" dirty="0" smtClean="0"/>
              <a:t> a </a:t>
            </a:r>
            <a:r>
              <a:rPr lang="tr-TR" dirty="0" err="1" smtClean="0"/>
              <a:t>dimension</a:t>
            </a:r>
            <a:r>
              <a:rPr lang="tr-TR" dirty="0" smtClean="0"/>
              <a:t> in a </a:t>
            </a:r>
            <a:r>
              <a:rPr lang="tr-TR" dirty="0" err="1" smtClean="0"/>
              <a:t>high-dimensional</a:t>
            </a:r>
            <a:r>
              <a:rPr lang="tr-TR" dirty="0" smtClean="0"/>
              <a:t> </a:t>
            </a:r>
            <a:r>
              <a:rPr lang="tr-TR" dirty="0" err="1" smtClean="0"/>
              <a:t>space</a:t>
            </a:r>
            <a:r>
              <a:rPr lang="tr-TR" dirty="0" smtClean="0"/>
              <a:t>, </a:t>
            </a:r>
            <a:r>
              <a:rPr lang="tr-TR" dirty="0" err="1" smtClean="0"/>
              <a:t>capturing</a:t>
            </a:r>
            <a:r>
              <a:rPr lang="tr-TR" dirty="0" smtClean="0"/>
              <a:t> </a:t>
            </a: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syntactic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Key</a:t>
            </a:r>
            <a:r>
              <a:rPr lang="tr-TR" dirty="0" smtClean="0"/>
              <a:t> </a:t>
            </a:r>
            <a:r>
              <a:rPr lang="tr-TR" dirty="0" err="1" smtClean="0"/>
              <a:t>Observations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1. **</a:t>
            </a:r>
            <a:r>
              <a:rPr lang="tr-TR" dirty="0" err="1" smtClean="0"/>
              <a:t>Similar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Similar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Compare</a:t>
            </a:r>
            <a:r>
              <a:rPr lang="tr-TR" dirty="0" smtClean="0"/>
              <a:t> *</a:t>
            </a:r>
            <a:r>
              <a:rPr lang="tr-TR" dirty="0" err="1" smtClean="0"/>
              <a:t>cat</a:t>
            </a:r>
            <a:r>
              <a:rPr lang="tr-TR" dirty="0" smtClean="0"/>
              <a:t>* (`[0.6, 0.9, ...]`) </a:t>
            </a:r>
            <a:r>
              <a:rPr lang="tr-TR" dirty="0" err="1" smtClean="0"/>
              <a:t>and</a:t>
            </a:r>
            <a:r>
              <a:rPr lang="tr-TR" dirty="0" smtClean="0"/>
              <a:t> *kitten* (`[0.5, 0.8, ...]`).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close</a:t>
            </a:r>
            <a:r>
              <a:rPr lang="tr-TR" dirty="0" smtClean="0"/>
              <a:t>, </a:t>
            </a:r>
            <a:r>
              <a:rPr lang="tr-TR" dirty="0" err="1" smtClean="0"/>
              <a:t>reflecting</a:t>
            </a:r>
            <a:r>
              <a:rPr lang="tr-TR" dirty="0" smtClean="0"/>
              <a:t> </a:t>
            </a:r>
            <a:r>
              <a:rPr lang="tr-TR" dirty="0" err="1" smtClean="0"/>
              <a:t>their</a:t>
            </a:r>
            <a:r>
              <a:rPr lang="tr-TR" dirty="0" smtClean="0"/>
              <a:t> </a:t>
            </a:r>
            <a:r>
              <a:rPr lang="tr-TR" dirty="0" err="1" smtClean="0"/>
              <a:t>semantic</a:t>
            </a:r>
            <a:r>
              <a:rPr lang="tr-TR" dirty="0" smtClean="0"/>
              <a:t> </a:t>
            </a:r>
            <a:r>
              <a:rPr lang="tr-TR" dirty="0" err="1" smtClean="0"/>
              <a:t>similarity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*</a:t>
            </a:r>
            <a:r>
              <a:rPr lang="tr-TR" dirty="0" err="1" smtClean="0"/>
              <a:t>Dog</a:t>
            </a:r>
            <a:r>
              <a:rPr lang="tr-TR" dirty="0" smtClean="0"/>
              <a:t>* (`[0.7, -0.1, ...]`) </a:t>
            </a:r>
            <a:r>
              <a:rPr lang="tr-TR" dirty="0" err="1" smtClean="0"/>
              <a:t>shares</a:t>
            </a:r>
            <a:r>
              <a:rPr lang="tr-TR" dirty="0" smtClean="0"/>
              <a:t> </a:t>
            </a:r>
            <a:r>
              <a:rPr lang="tr-TR" dirty="0" err="1" smtClean="0"/>
              <a:t>some</a:t>
            </a:r>
            <a:r>
              <a:rPr lang="tr-TR" dirty="0" smtClean="0"/>
              <a:t> </a:t>
            </a:r>
            <a:r>
              <a:rPr lang="tr-TR" dirty="0" err="1" smtClean="0"/>
              <a:t>features</a:t>
            </a:r>
            <a:r>
              <a:rPr lang="tr-TR" dirty="0" smtClean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*</a:t>
            </a:r>
            <a:r>
              <a:rPr lang="tr-TR" dirty="0" err="1" smtClean="0"/>
              <a:t>cat</a:t>
            </a:r>
            <a:r>
              <a:rPr lang="tr-TR" dirty="0" smtClean="0"/>
              <a:t>* (</a:t>
            </a:r>
            <a:r>
              <a:rPr lang="tr-TR" dirty="0" err="1" smtClean="0"/>
              <a:t>both</a:t>
            </a:r>
            <a:r>
              <a:rPr lang="tr-TR" dirty="0" smtClean="0"/>
              <a:t> </a:t>
            </a:r>
            <a:r>
              <a:rPr lang="tr-TR" dirty="0" err="1" smtClean="0"/>
              <a:t>animals</a:t>
            </a:r>
            <a:r>
              <a:rPr lang="tr-TR" dirty="0" smtClean="0"/>
              <a:t>) but </a:t>
            </a:r>
            <a:r>
              <a:rPr lang="tr-TR" dirty="0" err="1" smtClean="0"/>
              <a:t>differs</a:t>
            </a:r>
            <a:r>
              <a:rPr lang="tr-TR" dirty="0" smtClean="0"/>
              <a:t> in </a:t>
            </a:r>
            <a:r>
              <a:rPr lang="tr-TR" dirty="0" err="1" smtClean="0"/>
              <a:t>others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2. **</a:t>
            </a:r>
            <a:r>
              <a:rPr lang="tr-TR" dirty="0" err="1" smtClean="0"/>
              <a:t>Contextual</a:t>
            </a:r>
            <a:r>
              <a:rPr lang="tr-TR" dirty="0" smtClean="0"/>
              <a:t> </a:t>
            </a:r>
            <a:r>
              <a:rPr lang="tr-TR" dirty="0" err="1" smtClean="0"/>
              <a:t>Relationships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   - *</a:t>
            </a:r>
            <a:r>
              <a:rPr lang="tr-TR" dirty="0" err="1" smtClean="0"/>
              <a:t>King</a:t>
            </a:r>
            <a:r>
              <a:rPr lang="tr-TR" dirty="0" smtClean="0"/>
              <a:t>* (`[0.5, -0.4, ...]`) </a:t>
            </a:r>
            <a:r>
              <a:rPr lang="tr-TR" dirty="0" err="1" smtClean="0"/>
              <a:t>and</a:t>
            </a:r>
            <a:r>
              <a:rPr lang="tr-TR" dirty="0" smtClean="0"/>
              <a:t> *</a:t>
            </a:r>
            <a:r>
              <a:rPr lang="tr-TR" dirty="0" err="1" smtClean="0"/>
              <a:t>queen</a:t>
            </a:r>
            <a:r>
              <a:rPr lang="tr-TR" dirty="0" smtClean="0"/>
              <a:t>* (`[0.8, -0.1, ...]`) </a:t>
            </a:r>
            <a:r>
              <a:rPr lang="tr-TR" dirty="0" err="1" smtClean="0"/>
              <a:t>differ</a:t>
            </a:r>
            <a:r>
              <a:rPr lang="tr-TR" dirty="0" smtClean="0"/>
              <a:t> in </a:t>
            </a:r>
            <a:r>
              <a:rPr lang="tr-TR" dirty="0" err="1" smtClean="0"/>
              <a:t>gender</a:t>
            </a:r>
            <a:r>
              <a:rPr lang="tr-TR" dirty="0" smtClean="0"/>
              <a:t> but </a:t>
            </a:r>
            <a:r>
              <a:rPr lang="tr-TR" dirty="0" err="1" smtClean="0"/>
              <a:t>share</a:t>
            </a:r>
            <a:r>
              <a:rPr lang="tr-TR" dirty="0" smtClean="0"/>
              <a:t> "</a:t>
            </a:r>
            <a:r>
              <a:rPr lang="tr-TR" dirty="0" err="1" smtClean="0"/>
              <a:t>royalty</a:t>
            </a:r>
            <a:r>
              <a:rPr lang="tr-TR" dirty="0" smtClean="0"/>
              <a:t>" </a:t>
            </a:r>
            <a:r>
              <a:rPr lang="tr-TR" dirty="0" err="1" smtClean="0"/>
              <a:t>features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Analogies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*</a:t>
            </a:r>
            <a:r>
              <a:rPr lang="tr-TR" dirty="0" err="1" smtClean="0"/>
              <a:t>king</a:t>
            </a:r>
            <a:r>
              <a:rPr lang="tr-TR" dirty="0" smtClean="0"/>
              <a:t> - </a:t>
            </a:r>
            <a:r>
              <a:rPr lang="tr-TR" dirty="0" err="1" smtClean="0"/>
              <a:t>man</a:t>
            </a:r>
            <a:r>
              <a:rPr lang="tr-TR" dirty="0" smtClean="0"/>
              <a:t> + </a:t>
            </a:r>
            <a:r>
              <a:rPr lang="tr-TR" dirty="0" err="1" smtClean="0"/>
              <a:t>woman</a:t>
            </a:r>
            <a:r>
              <a:rPr lang="tr-TR" dirty="0" smtClean="0"/>
              <a:t> ≈ </a:t>
            </a:r>
            <a:r>
              <a:rPr lang="tr-TR" dirty="0" err="1" smtClean="0"/>
              <a:t>queen</a:t>
            </a:r>
            <a:r>
              <a:rPr lang="tr-TR" dirty="0" smtClean="0"/>
              <a:t>* can be </a:t>
            </a:r>
            <a:r>
              <a:rPr lang="tr-TR" dirty="0" err="1" smtClean="0"/>
              <a:t>inferred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arithmetic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3. **</a:t>
            </a:r>
            <a:r>
              <a:rPr lang="tr-TR" dirty="0" err="1" smtClean="0"/>
              <a:t>Divergent</a:t>
            </a:r>
            <a:r>
              <a:rPr lang="tr-TR" dirty="0" smtClean="0"/>
              <a:t> </a:t>
            </a:r>
            <a:r>
              <a:rPr lang="tr-TR" dirty="0" err="1" smtClean="0"/>
              <a:t>Meanings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   - *</a:t>
            </a:r>
            <a:r>
              <a:rPr lang="tr-TR" dirty="0" err="1" smtClean="0"/>
              <a:t>Houses</a:t>
            </a:r>
            <a:r>
              <a:rPr lang="tr-TR" dirty="0" smtClean="0"/>
              <a:t>* (`[-0.8, -0.4, ...]`) has a </a:t>
            </a:r>
            <a:r>
              <a:rPr lang="tr-TR" dirty="0" err="1" smtClean="0"/>
              <a:t>distinct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, </a:t>
            </a:r>
            <a:r>
              <a:rPr lang="tr-TR" dirty="0" err="1" smtClean="0"/>
              <a:t>reflecting</a:t>
            </a:r>
            <a:r>
              <a:rPr lang="tr-TR" dirty="0" smtClean="0"/>
              <a:t> </a:t>
            </a:r>
            <a:r>
              <a:rPr lang="tr-TR" dirty="0" err="1" smtClean="0"/>
              <a:t>its</a:t>
            </a:r>
            <a:r>
              <a:rPr lang="tr-TR" dirty="0" smtClean="0"/>
              <a:t> </a:t>
            </a:r>
            <a:r>
              <a:rPr lang="tr-TR" dirty="0" err="1" smtClean="0"/>
              <a:t>unrelated</a:t>
            </a:r>
            <a:r>
              <a:rPr lang="tr-TR" dirty="0" smtClean="0"/>
              <a:t> </a:t>
            </a:r>
            <a:r>
              <a:rPr lang="tr-TR" dirty="0" err="1" smtClean="0"/>
              <a:t>context</a:t>
            </a:r>
            <a:r>
              <a:rPr lang="tr-TR" dirty="0" smtClean="0"/>
              <a:t> (</a:t>
            </a:r>
            <a:r>
              <a:rPr lang="tr-TR" dirty="0" err="1" smtClean="0"/>
              <a:t>buildings</a:t>
            </a:r>
            <a:r>
              <a:rPr lang="tr-TR" dirty="0" smtClean="0"/>
              <a:t> vs. </a:t>
            </a:r>
            <a:r>
              <a:rPr lang="tr-TR" dirty="0" err="1" smtClean="0"/>
              <a:t>animals</a:t>
            </a:r>
            <a:r>
              <a:rPr lang="tr-TR" dirty="0" smtClean="0"/>
              <a:t>/</a:t>
            </a:r>
            <a:r>
              <a:rPr lang="tr-TR" dirty="0" err="1" smtClean="0"/>
              <a:t>humans</a:t>
            </a:r>
            <a:r>
              <a:rPr lang="tr-TR" dirty="0" smtClean="0"/>
              <a:t>).  </a:t>
            </a:r>
          </a:p>
          <a:p>
            <a:endParaRPr lang="tr-TR" dirty="0" smtClean="0"/>
          </a:p>
          <a:p>
            <a:r>
              <a:rPr lang="tr-TR" dirty="0" smtClean="0"/>
              <a:t>**How </a:t>
            </a:r>
            <a:r>
              <a:rPr lang="tr-TR" dirty="0" err="1" smtClean="0"/>
              <a:t>Are</a:t>
            </a:r>
            <a:r>
              <a:rPr lang="tr-TR" dirty="0" smtClean="0"/>
              <a:t>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Embeddings</a:t>
            </a:r>
            <a:r>
              <a:rPr lang="tr-TR" dirty="0" smtClean="0"/>
              <a:t> </a:t>
            </a:r>
            <a:r>
              <a:rPr lang="tr-TR" dirty="0" err="1" smtClean="0"/>
              <a:t>Used</a:t>
            </a:r>
            <a:r>
              <a:rPr lang="tr-TR" dirty="0" smtClean="0"/>
              <a:t>?**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Semantic</a:t>
            </a:r>
            <a:r>
              <a:rPr lang="tr-TR" dirty="0" smtClean="0"/>
              <a:t> Analysis**: </a:t>
            </a:r>
            <a:r>
              <a:rPr lang="tr-TR" dirty="0" err="1" smtClean="0"/>
              <a:t>Identify</a:t>
            </a:r>
            <a:r>
              <a:rPr lang="tr-TR" dirty="0" smtClean="0"/>
              <a:t> </a:t>
            </a:r>
            <a:r>
              <a:rPr lang="tr-TR" dirty="0" err="1" smtClean="0"/>
              <a:t>synonyms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related</a:t>
            </a:r>
            <a:r>
              <a:rPr lang="tr-TR" dirty="0" smtClean="0"/>
              <a:t> </a:t>
            </a:r>
            <a:r>
              <a:rPr lang="tr-TR" dirty="0" err="1" smtClean="0"/>
              <a:t>terms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**Machine </a:t>
            </a:r>
            <a:r>
              <a:rPr lang="tr-TR" dirty="0" err="1" smtClean="0"/>
              <a:t>Translation</a:t>
            </a:r>
            <a:r>
              <a:rPr lang="tr-TR" dirty="0" smtClean="0"/>
              <a:t>**: </a:t>
            </a:r>
            <a:r>
              <a:rPr lang="tr-TR" dirty="0" err="1" smtClean="0"/>
              <a:t>Map</a:t>
            </a:r>
            <a:r>
              <a:rPr lang="tr-TR" dirty="0" smtClean="0"/>
              <a:t> </a:t>
            </a:r>
            <a:r>
              <a:rPr lang="tr-TR" dirty="0" err="1" smtClean="0"/>
              <a:t>words</a:t>
            </a:r>
            <a:r>
              <a:rPr lang="tr-TR" dirty="0" smtClean="0"/>
              <a:t> </a:t>
            </a:r>
            <a:r>
              <a:rPr lang="tr-TR" dirty="0" err="1" smtClean="0"/>
              <a:t>across</a:t>
            </a:r>
            <a:r>
              <a:rPr lang="tr-TR" dirty="0" smtClean="0"/>
              <a:t> </a:t>
            </a:r>
            <a:r>
              <a:rPr lang="tr-TR" dirty="0" err="1" smtClean="0"/>
              <a:t>languages</a:t>
            </a:r>
            <a:r>
              <a:rPr lang="tr-TR" dirty="0" smtClean="0"/>
              <a:t> </a:t>
            </a:r>
            <a:r>
              <a:rPr lang="tr-TR" dirty="0" err="1" smtClean="0"/>
              <a:t>using</a:t>
            </a:r>
            <a:r>
              <a:rPr lang="tr-TR" dirty="0" smtClean="0"/>
              <a:t> </a:t>
            </a:r>
            <a:r>
              <a:rPr lang="tr-TR" dirty="0" err="1" smtClean="0"/>
              <a:t>shared</a:t>
            </a:r>
            <a:r>
              <a:rPr lang="tr-TR" dirty="0" smtClean="0"/>
              <a:t> </a:t>
            </a:r>
            <a:r>
              <a:rPr lang="tr-TR" dirty="0" err="1" smtClean="0"/>
              <a:t>vector</a:t>
            </a:r>
            <a:r>
              <a:rPr lang="tr-TR" dirty="0" smtClean="0"/>
              <a:t> </a:t>
            </a:r>
            <a:r>
              <a:rPr lang="tr-TR" dirty="0" err="1" smtClean="0"/>
              <a:t>spaces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Classification</a:t>
            </a:r>
            <a:r>
              <a:rPr lang="tr-TR" dirty="0" smtClean="0"/>
              <a:t>**: </a:t>
            </a:r>
            <a:r>
              <a:rPr lang="tr-TR" dirty="0" err="1" smtClean="0"/>
              <a:t>Improve</a:t>
            </a:r>
            <a:r>
              <a:rPr lang="tr-TR" dirty="0" smtClean="0"/>
              <a:t> </a:t>
            </a:r>
            <a:r>
              <a:rPr lang="tr-TR" dirty="0" err="1" smtClean="0"/>
              <a:t>models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feeding</a:t>
            </a:r>
            <a:r>
              <a:rPr lang="tr-TR" dirty="0" smtClean="0"/>
              <a:t> </a:t>
            </a:r>
            <a:r>
              <a:rPr lang="tr-TR" dirty="0" err="1" smtClean="0"/>
              <a:t>meaningful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 </a:t>
            </a:r>
            <a:r>
              <a:rPr lang="tr-TR" dirty="0" err="1" smtClean="0"/>
              <a:t>instead</a:t>
            </a:r>
            <a:r>
              <a:rPr lang="tr-TR" dirty="0" smtClean="0"/>
              <a:t> of </a:t>
            </a:r>
            <a:r>
              <a:rPr lang="tr-TR" dirty="0" err="1" smtClean="0"/>
              <a:t>raw</a:t>
            </a:r>
            <a:r>
              <a:rPr lang="tr-TR" dirty="0" smtClean="0"/>
              <a:t> </a:t>
            </a:r>
            <a:r>
              <a:rPr lang="tr-TR" dirty="0" err="1" smtClean="0"/>
              <a:t>text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Visualization</a:t>
            </a:r>
            <a:r>
              <a:rPr lang="tr-TR" dirty="0" smtClean="0"/>
              <a:t> Tip**:  </a:t>
            </a:r>
          </a:p>
          <a:p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 smtClean="0"/>
              <a:t>dimensionality</a:t>
            </a:r>
            <a:r>
              <a:rPr lang="tr-TR" dirty="0" smtClean="0"/>
              <a:t> </a:t>
            </a:r>
            <a:r>
              <a:rPr lang="tr-TR" dirty="0" err="1" smtClean="0"/>
              <a:t>reduction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PCA, t-SNE)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plot</a:t>
            </a:r>
            <a:r>
              <a:rPr lang="tr-TR" dirty="0" smtClean="0"/>
              <a:t> </a:t>
            </a:r>
            <a:r>
              <a:rPr lang="tr-TR" dirty="0" err="1" smtClean="0"/>
              <a:t>these</a:t>
            </a:r>
            <a:r>
              <a:rPr lang="tr-TR" dirty="0" smtClean="0"/>
              <a:t> </a:t>
            </a:r>
            <a:r>
              <a:rPr lang="tr-TR" dirty="0" err="1" smtClean="0"/>
              <a:t>vectors</a:t>
            </a:r>
            <a:r>
              <a:rPr lang="tr-TR" dirty="0" smtClean="0"/>
              <a:t> in 2D/3D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observe</a:t>
            </a:r>
            <a:r>
              <a:rPr lang="tr-TR" dirty="0" smtClean="0"/>
              <a:t> </a:t>
            </a:r>
            <a:r>
              <a:rPr lang="tr-TR" dirty="0" err="1" smtClean="0"/>
              <a:t>clusters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</a:t>
            </a:r>
            <a:r>
              <a:rPr lang="tr-TR" dirty="0" err="1" smtClean="0"/>
              <a:t>animals</a:t>
            </a:r>
            <a:r>
              <a:rPr lang="tr-TR" dirty="0" smtClean="0"/>
              <a:t>, </a:t>
            </a:r>
            <a:r>
              <a:rPr lang="tr-TR" dirty="0" err="1" smtClean="0"/>
              <a:t>humans</a:t>
            </a:r>
            <a:r>
              <a:rPr lang="tr-TR" dirty="0" smtClean="0"/>
              <a:t>).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Algorithms</a:t>
            </a:r>
            <a:r>
              <a:rPr lang="tr-TR" dirty="0" smtClean="0"/>
              <a:t> </a:t>
            </a:r>
            <a:r>
              <a:rPr lang="tr-TR" dirty="0" err="1" smtClean="0"/>
              <a:t>Behind</a:t>
            </a:r>
            <a:r>
              <a:rPr lang="tr-TR" dirty="0" smtClean="0"/>
              <a:t> </a:t>
            </a:r>
            <a:r>
              <a:rPr lang="tr-TR" dirty="0" err="1" smtClean="0"/>
              <a:t>This</a:t>
            </a:r>
            <a:r>
              <a:rPr lang="tr-TR" dirty="0" smtClean="0"/>
              <a:t>**:  </a:t>
            </a:r>
          </a:p>
          <a:p>
            <a:r>
              <a:rPr lang="tr-TR" dirty="0" err="1" smtClean="0"/>
              <a:t>Methods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 **Word2Vec**, **</a:t>
            </a:r>
            <a:r>
              <a:rPr lang="tr-TR" dirty="0" err="1" smtClean="0"/>
              <a:t>GloVe</a:t>
            </a:r>
            <a:r>
              <a:rPr lang="tr-TR" dirty="0" smtClean="0"/>
              <a:t>**, </a:t>
            </a:r>
            <a:r>
              <a:rPr lang="tr-TR" dirty="0" err="1" smtClean="0"/>
              <a:t>or</a:t>
            </a:r>
            <a:r>
              <a:rPr lang="tr-TR" dirty="0" smtClean="0"/>
              <a:t> **</a:t>
            </a:r>
            <a:r>
              <a:rPr lang="tr-TR" dirty="0" err="1" smtClean="0"/>
              <a:t>fastText</a:t>
            </a:r>
            <a:r>
              <a:rPr lang="tr-TR" dirty="0" smtClean="0"/>
              <a:t>** </a:t>
            </a:r>
            <a:r>
              <a:rPr lang="tr-TR" dirty="0" err="1" smtClean="0"/>
              <a:t>generate</a:t>
            </a:r>
            <a:r>
              <a:rPr lang="tr-TR" dirty="0" smtClean="0"/>
              <a:t> </a:t>
            </a:r>
            <a:r>
              <a:rPr lang="tr-TR" dirty="0" err="1" smtClean="0"/>
              <a:t>such</a:t>
            </a:r>
            <a:r>
              <a:rPr lang="tr-TR" dirty="0" smtClean="0"/>
              <a:t> </a:t>
            </a:r>
            <a:r>
              <a:rPr lang="tr-TR" dirty="0" err="1" smtClean="0"/>
              <a:t>embeddings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analyzing</a:t>
            </a:r>
            <a:r>
              <a:rPr lang="tr-TR" dirty="0" smtClean="0"/>
              <a:t> </a:t>
            </a:r>
            <a:r>
              <a:rPr lang="tr-TR" dirty="0" err="1" smtClean="0"/>
              <a:t>word</a:t>
            </a:r>
            <a:r>
              <a:rPr lang="tr-TR" dirty="0" smtClean="0"/>
              <a:t> </a:t>
            </a:r>
            <a:r>
              <a:rPr lang="tr-TR" dirty="0" err="1" smtClean="0"/>
              <a:t>co-occurrence</a:t>
            </a:r>
            <a:r>
              <a:rPr lang="tr-TR" dirty="0" smtClean="0"/>
              <a:t> </a:t>
            </a:r>
            <a:r>
              <a:rPr lang="tr-TR" dirty="0" err="1" smtClean="0"/>
              <a:t>patterns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**Türkçe Sunum Metni:**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**Kelime Gömmelerini Örneklerle Anlamak**  </a:t>
            </a:r>
          </a:p>
          <a:p>
            <a:endParaRPr lang="tr-TR" dirty="0" smtClean="0"/>
          </a:p>
          <a:p>
            <a:r>
              <a:rPr lang="tr-TR" dirty="0" smtClean="0"/>
              <a:t>**Bu Vektörler Ne Anlama Geliyor?**  </a:t>
            </a:r>
          </a:p>
          <a:p>
            <a:r>
              <a:rPr lang="tr-TR" dirty="0" smtClean="0"/>
              <a:t>Tabloda *kedi, köpek, adam, kral* gibi kelimelerin sayısal vektör temsilleri (gömme) gösteriliyor. Her sayı, kelimenin anlamsal ve </a:t>
            </a:r>
            <a:r>
              <a:rPr lang="tr-TR" dirty="0" err="1" smtClean="0"/>
              <a:t>sözdizimsel</a:t>
            </a:r>
            <a:r>
              <a:rPr lang="tr-TR" dirty="0" smtClean="0"/>
              <a:t> özelliklerini yakalayan yüksek boyutlu bir uzaydaki bir boyutu temsil eder.  </a:t>
            </a:r>
          </a:p>
          <a:p>
            <a:endParaRPr lang="tr-TR" dirty="0" smtClean="0"/>
          </a:p>
          <a:p>
            <a:r>
              <a:rPr lang="tr-TR" dirty="0" smtClean="0"/>
              <a:t>**Temel Gözlemler**:  </a:t>
            </a:r>
          </a:p>
          <a:p>
            <a:r>
              <a:rPr lang="tr-TR" dirty="0" smtClean="0"/>
              <a:t>1. **Benzer Kelimeler Benzer Vektörlere Sahiptir**:  </a:t>
            </a:r>
          </a:p>
          <a:p>
            <a:r>
              <a:rPr lang="tr-TR" dirty="0" smtClean="0"/>
              <a:t>   - *Kedi* (`[0.6, 0.9, ...]`) ve *yavru kedi* (`[0.5, 0.8, ...]`) vektörleri birbirine yakındır, anlamsal benzerliği yansıtır.  </a:t>
            </a:r>
          </a:p>
          <a:p>
            <a:r>
              <a:rPr lang="tr-TR" dirty="0" smtClean="0"/>
              <a:t>   - *Köpek* (`[0.7, -0.1, ...]`), *kedi* ile bazı özellikleri paylaşır (hayvan) ancak farklılıklar da içerir.  </a:t>
            </a:r>
          </a:p>
          <a:p>
            <a:endParaRPr lang="tr-TR" dirty="0" smtClean="0"/>
          </a:p>
          <a:p>
            <a:r>
              <a:rPr lang="tr-TR" dirty="0" smtClean="0"/>
              <a:t>2. **Bağlamsal İlişkiler**:  </a:t>
            </a:r>
          </a:p>
          <a:p>
            <a:r>
              <a:rPr lang="tr-TR" dirty="0" smtClean="0"/>
              <a:t>   - *Kral* (`[0.5, -0.4, ...]`) ve *kraliçe* (`[0.8, -0.1, ...]`), cinsiyet farklılıklarına rağmen "hanedan" özelliklerini paylaşır.  </a:t>
            </a:r>
          </a:p>
          <a:p>
            <a:r>
              <a:rPr lang="tr-TR" dirty="0" smtClean="0"/>
              <a:t>   - *Kral - erkek + kadın ≈ kraliçe* gibi ilişkiler vektör işlemleriyle modellenebilir.  </a:t>
            </a:r>
          </a:p>
          <a:p>
            <a:endParaRPr lang="tr-TR" dirty="0" smtClean="0"/>
          </a:p>
          <a:p>
            <a:r>
              <a:rPr lang="tr-TR" dirty="0" smtClean="0"/>
              <a:t>3. **Farklı Anlamlar**:  </a:t>
            </a:r>
          </a:p>
          <a:p>
            <a:r>
              <a:rPr lang="tr-TR" dirty="0" smtClean="0"/>
              <a:t>   - *Evler* (`[-0.8, -0.4, ...]`), tamamen farklı bir vektöre sahiptir (bina vs. canlılar).  </a:t>
            </a:r>
          </a:p>
          <a:p>
            <a:endParaRPr lang="tr-TR" dirty="0" smtClean="0"/>
          </a:p>
          <a:p>
            <a:r>
              <a:rPr lang="tr-TR" dirty="0" smtClean="0"/>
              <a:t>**Bu Gömmeler Nasıl Kullanılır?**  </a:t>
            </a:r>
          </a:p>
          <a:p>
            <a:r>
              <a:rPr lang="tr-TR" dirty="0" smtClean="0"/>
              <a:t>- **Anlamsal Analiz**: Eş anlamlı veya ilişkili kelimeleri belirleme.  </a:t>
            </a:r>
          </a:p>
          <a:p>
            <a:r>
              <a:rPr lang="tr-TR" dirty="0" smtClean="0"/>
              <a:t>- **Makine Çevirisi**: Ortak vektör uzayları kullanarak diller arası kelime eşleme.  </a:t>
            </a:r>
          </a:p>
          <a:p>
            <a:r>
              <a:rPr lang="tr-TR" dirty="0" smtClean="0"/>
              <a:t>- **Sınıflandırma**: Ham metin yerine anlamlı vektörlerle model performansını artırma.  </a:t>
            </a:r>
          </a:p>
          <a:p>
            <a:endParaRPr lang="tr-TR" dirty="0" smtClean="0"/>
          </a:p>
          <a:p>
            <a:r>
              <a:rPr lang="tr-TR" dirty="0" smtClean="0"/>
              <a:t>**Görselleştirme İpucu**:  </a:t>
            </a:r>
          </a:p>
          <a:p>
            <a:r>
              <a:rPr lang="tr-TR" dirty="0" smtClean="0"/>
              <a:t>Boyut indirgeme (PCA, t-SNE) ile bu vektörleri 2B/3B olarak çizip kümeleri (hayvanlar, insanlar) gözlemleyin.  </a:t>
            </a:r>
          </a:p>
          <a:p>
            <a:endParaRPr lang="tr-TR" dirty="0" smtClean="0"/>
          </a:p>
          <a:p>
            <a:r>
              <a:rPr lang="tr-TR" dirty="0" smtClean="0"/>
              <a:t>**Arka Plandaki Algoritmalar**:  </a:t>
            </a:r>
          </a:p>
          <a:p>
            <a:r>
              <a:rPr lang="tr-TR" dirty="0" smtClean="0"/>
              <a:t>**Word2Vec**, **</a:t>
            </a:r>
            <a:r>
              <a:rPr lang="tr-TR" dirty="0" err="1" smtClean="0"/>
              <a:t>GloVe</a:t>
            </a:r>
            <a:r>
              <a:rPr lang="tr-TR" dirty="0" smtClean="0"/>
              <a:t>** veya **</a:t>
            </a:r>
            <a:r>
              <a:rPr lang="tr-TR" dirty="0" err="1" smtClean="0"/>
              <a:t>fastText</a:t>
            </a:r>
            <a:r>
              <a:rPr lang="tr-TR" dirty="0" smtClean="0"/>
              <a:t>** gibi yöntemler, kelime </a:t>
            </a:r>
            <a:r>
              <a:rPr lang="tr-TR" dirty="0" err="1" smtClean="0"/>
              <a:t>eşdizim</a:t>
            </a:r>
            <a:r>
              <a:rPr lang="tr-TR" dirty="0" smtClean="0"/>
              <a:t> desenlerini analiz ederek bu gömme vektörlerini üretir.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105132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76EDE-931B-CEAC-8E42-5B1CDCEE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>
            <a:extLst>
              <a:ext uri="{FF2B5EF4-FFF2-40B4-BE49-F238E27FC236}">
                <a16:creationId xmlns:a16="http://schemas.microsoft.com/office/drawing/2014/main" id="{4D602DE3-F089-CD97-E146-90753EB95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>
            <a:extLst>
              <a:ext uri="{FF2B5EF4-FFF2-40B4-BE49-F238E27FC236}">
                <a16:creationId xmlns:a16="http://schemas.microsoft.com/office/drawing/2014/main" id="{7B57948F-D074-6F26-32AE-71C3CB2B32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A2CD625-6E2C-9FF7-DB29-E9F44C24AE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77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5650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**İngilizce </a:t>
            </a:r>
            <a:r>
              <a:rPr lang="tr-TR" dirty="0" err="1" smtClean="0"/>
              <a:t>Explanation</a:t>
            </a:r>
            <a:r>
              <a:rPr lang="tr-TR" dirty="0" smtClean="0"/>
              <a:t>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Recurrent</a:t>
            </a:r>
            <a:r>
              <a:rPr lang="tr-TR" dirty="0" smtClean="0"/>
              <a:t> </a:t>
            </a:r>
            <a:r>
              <a:rPr lang="tr-TR" dirty="0" err="1" smtClean="0"/>
              <a:t>Neural</a:t>
            </a:r>
            <a:r>
              <a:rPr lang="tr-TR" dirty="0" smtClean="0"/>
              <a:t> Network (RNN)**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What</a:t>
            </a:r>
            <a:r>
              <a:rPr lang="tr-TR" dirty="0" smtClean="0"/>
              <a:t> is an RNN?**  </a:t>
            </a:r>
          </a:p>
          <a:p>
            <a:r>
              <a:rPr lang="tr-TR" dirty="0" smtClean="0"/>
              <a:t>A </a:t>
            </a:r>
            <a:r>
              <a:rPr lang="tr-TR" dirty="0" err="1" smtClean="0"/>
              <a:t>Recurrent</a:t>
            </a:r>
            <a:r>
              <a:rPr lang="tr-TR" dirty="0" smtClean="0"/>
              <a:t> </a:t>
            </a:r>
            <a:r>
              <a:rPr lang="tr-TR" dirty="0" err="1" smtClean="0"/>
              <a:t>Neural</a:t>
            </a:r>
            <a:r>
              <a:rPr lang="tr-TR" dirty="0" smtClean="0"/>
              <a:t> Network (RNN) is a </a:t>
            </a:r>
            <a:r>
              <a:rPr lang="tr-TR" dirty="0" err="1" smtClean="0"/>
              <a:t>type</a:t>
            </a:r>
            <a:r>
              <a:rPr lang="tr-TR" dirty="0" smtClean="0"/>
              <a:t> of </a:t>
            </a:r>
            <a:r>
              <a:rPr lang="tr-TR" dirty="0" err="1" smtClean="0"/>
              <a:t>neural</a:t>
            </a:r>
            <a:r>
              <a:rPr lang="tr-TR" dirty="0" smtClean="0"/>
              <a:t> network </a:t>
            </a:r>
            <a:r>
              <a:rPr lang="tr-TR" dirty="0" err="1" smtClean="0"/>
              <a:t>designed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process</a:t>
            </a:r>
            <a:r>
              <a:rPr lang="tr-TR" dirty="0" smtClean="0"/>
              <a:t> **</a:t>
            </a:r>
            <a:r>
              <a:rPr lang="tr-TR" dirty="0" err="1" smtClean="0"/>
              <a:t>sequential</a:t>
            </a:r>
            <a:r>
              <a:rPr lang="tr-TR" dirty="0" smtClean="0"/>
              <a:t> data** (</a:t>
            </a:r>
            <a:r>
              <a:rPr lang="tr-TR" dirty="0" err="1" smtClean="0"/>
              <a:t>e.g</a:t>
            </a:r>
            <a:r>
              <a:rPr lang="tr-TR" dirty="0" smtClean="0"/>
              <a:t>., </a:t>
            </a:r>
            <a:r>
              <a:rPr lang="tr-TR" dirty="0" err="1" smtClean="0"/>
              <a:t>text</a:t>
            </a:r>
            <a:r>
              <a:rPr lang="tr-TR" dirty="0" smtClean="0"/>
              <a:t>, time </a:t>
            </a:r>
            <a:r>
              <a:rPr lang="tr-TR" dirty="0" err="1" smtClean="0"/>
              <a:t>series</a:t>
            </a:r>
            <a:r>
              <a:rPr lang="tr-TR" dirty="0" smtClean="0"/>
              <a:t>)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maintaining</a:t>
            </a:r>
            <a:r>
              <a:rPr lang="tr-TR" dirty="0" smtClean="0"/>
              <a:t> a "</a:t>
            </a:r>
            <a:r>
              <a:rPr lang="tr-TR" dirty="0" err="1" smtClean="0"/>
              <a:t>memory</a:t>
            </a:r>
            <a:r>
              <a:rPr lang="tr-TR" dirty="0" smtClean="0"/>
              <a:t>" of </a:t>
            </a:r>
            <a:r>
              <a:rPr lang="tr-TR" dirty="0" err="1" smtClean="0"/>
              <a:t>previous</a:t>
            </a:r>
            <a:r>
              <a:rPr lang="tr-TR" dirty="0" smtClean="0"/>
              <a:t> </a:t>
            </a:r>
            <a:r>
              <a:rPr lang="tr-TR" dirty="0" err="1" smtClean="0"/>
              <a:t>inputs</a:t>
            </a:r>
            <a:r>
              <a:rPr lang="tr-TR" dirty="0" smtClean="0"/>
              <a:t>. </a:t>
            </a:r>
            <a:r>
              <a:rPr lang="tr-TR" dirty="0" err="1" smtClean="0"/>
              <a:t>Unlike</a:t>
            </a:r>
            <a:r>
              <a:rPr lang="tr-TR" dirty="0" smtClean="0"/>
              <a:t> </a:t>
            </a:r>
            <a:r>
              <a:rPr lang="tr-TR" dirty="0" err="1" smtClean="0"/>
              <a:t>feedforward</a:t>
            </a:r>
            <a:r>
              <a:rPr lang="tr-TR" dirty="0" smtClean="0"/>
              <a:t> </a:t>
            </a:r>
            <a:r>
              <a:rPr lang="tr-TR" dirty="0" err="1" smtClean="0"/>
              <a:t>networks</a:t>
            </a:r>
            <a:r>
              <a:rPr lang="tr-TR" dirty="0" smtClean="0"/>
              <a:t>, </a:t>
            </a:r>
            <a:r>
              <a:rPr lang="tr-TR" dirty="0" err="1" smtClean="0"/>
              <a:t>RNNs</a:t>
            </a:r>
            <a:r>
              <a:rPr lang="tr-TR" dirty="0" smtClean="0"/>
              <a:t> </a:t>
            </a:r>
            <a:r>
              <a:rPr lang="tr-TR" dirty="0" err="1" smtClean="0"/>
              <a:t>have</a:t>
            </a:r>
            <a:r>
              <a:rPr lang="tr-TR" dirty="0" smtClean="0"/>
              <a:t> </a:t>
            </a:r>
            <a:r>
              <a:rPr lang="tr-TR" dirty="0" err="1" smtClean="0"/>
              <a:t>loops</a:t>
            </a:r>
            <a:r>
              <a:rPr lang="tr-TR" dirty="0" smtClean="0"/>
              <a:t> </a:t>
            </a:r>
            <a:r>
              <a:rPr lang="tr-TR" dirty="0" err="1" smtClean="0"/>
              <a:t>that</a:t>
            </a:r>
            <a:r>
              <a:rPr lang="tr-TR" dirty="0" smtClean="0"/>
              <a:t> </a:t>
            </a:r>
            <a:r>
              <a:rPr lang="tr-TR" dirty="0" err="1" smtClean="0"/>
              <a:t>allow</a:t>
            </a:r>
            <a:r>
              <a:rPr lang="tr-TR" dirty="0" smtClean="0"/>
              <a:t> </a:t>
            </a:r>
            <a:r>
              <a:rPr lang="tr-TR" dirty="0" err="1" smtClean="0"/>
              <a:t>information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persist</a:t>
            </a:r>
            <a:r>
              <a:rPr lang="tr-TR" dirty="0" smtClean="0"/>
              <a:t> </a:t>
            </a:r>
            <a:r>
              <a:rPr lang="tr-TR" dirty="0" err="1" smtClean="0"/>
              <a:t>across</a:t>
            </a:r>
            <a:r>
              <a:rPr lang="tr-TR" dirty="0" smtClean="0"/>
              <a:t> time </a:t>
            </a:r>
            <a:r>
              <a:rPr lang="tr-TR" dirty="0" err="1" smtClean="0"/>
              <a:t>steps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Simplest</a:t>
            </a:r>
            <a:r>
              <a:rPr lang="tr-TR" dirty="0" smtClean="0"/>
              <a:t> RNN </a:t>
            </a:r>
            <a:r>
              <a:rPr lang="tr-TR" dirty="0" err="1" smtClean="0"/>
              <a:t>Structure</a:t>
            </a:r>
            <a:r>
              <a:rPr lang="tr-TR" dirty="0" smtClean="0"/>
              <a:t>**  </a:t>
            </a:r>
          </a:p>
          <a:p>
            <a:r>
              <a:rPr lang="tr-TR" dirty="0" smtClean="0"/>
              <a:t>- **</a:t>
            </a:r>
            <a:r>
              <a:rPr lang="tr-TR" dirty="0" err="1" smtClean="0"/>
              <a:t>Single</a:t>
            </a:r>
            <a:r>
              <a:rPr lang="tr-TR" dirty="0" smtClean="0"/>
              <a:t> </a:t>
            </a:r>
            <a:r>
              <a:rPr lang="tr-TR" dirty="0" err="1" smtClean="0"/>
              <a:t>Neuron</a:t>
            </a:r>
            <a:r>
              <a:rPr lang="tr-TR" dirty="0" smtClean="0"/>
              <a:t> Architecture**:  </a:t>
            </a:r>
          </a:p>
          <a:p>
            <a:r>
              <a:rPr lang="tr-TR" dirty="0" smtClean="0"/>
              <a:t>  -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most</a:t>
            </a:r>
            <a:r>
              <a:rPr lang="tr-TR" dirty="0" smtClean="0"/>
              <a:t> </a:t>
            </a:r>
            <a:r>
              <a:rPr lang="tr-TR" dirty="0" err="1" smtClean="0"/>
              <a:t>basic</a:t>
            </a:r>
            <a:r>
              <a:rPr lang="tr-TR" dirty="0" smtClean="0"/>
              <a:t> RNN </a:t>
            </a:r>
            <a:r>
              <a:rPr lang="tr-TR" dirty="0" err="1" smtClean="0"/>
              <a:t>consists</a:t>
            </a:r>
            <a:r>
              <a:rPr lang="tr-TR" dirty="0" smtClean="0"/>
              <a:t> of **</a:t>
            </a:r>
            <a:r>
              <a:rPr lang="tr-TR" dirty="0" err="1" smtClean="0"/>
              <a:t>one</a:t>
            </a:r>
            <a:r>
              <a:rPr lang="tr-TR" dirty="0" smtClean="0"/>
              <a:t> </a:t>
            </a:r>
            <a:r>
              <a:rPr lang="tr-TR" dirty="0" err="1" smtClean="0"/>
              <a:t>neuron</a:t>
            </a:r>
            <a:r>
              <a:rPr lang="tr-TR" dirty="0" smtClean="0"/>
              <a:t>** </a:t>
            </a:r>
            <a:r>
              <a:rPr lang="tr-TR" dirty="0" err="1" smtClean="0"/>
              <a:t>that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    1. </a:t>
            </a:r>
            <a:r>
              <a:rPr lang="tr-TR" dirty="0" err="1" smtClean="0"/>
              <a:t>Receives</a:t>
            </a:r>
            <a:r>
              <a:rPr lang="tr-TR" dirty="0" smtClean="0"/>
              <a:t> an </a:t>
            </a:r>
            <a:r>
              <a:rPr lang="tr-TR" dirty="0" err="1" smtClean="0"/>
              <a:t>input</a:t>
            </a:r>
            <a:r>
              <a:rPr lang="tr-TR" dirty="0" smtClean="0"/>
              <a:t> (</a:t>
            </a:r>
            <a:r>
              <a:rPr lang="tr-TR" dirty="0" err="1" smtClean="0"/>
              <a:t>e.g</a:t>
            </a:r>
            <a:r>
              <a:rPr lang="tr-TR" dirty="0" smtClean="0"/>
              <a:t>., a </a:t>
            </a:r>
            <a:r>
              <a:rPr lang="tr-TR" dirty="0" err="1" smtClean="0"/>
              <a:t>word</a:t>
            </a:r>
            <a:r>
              <a:rPr lang="tr-TR" dirty="0" smtClean="0"/>
              <a:t> in a </a:t>
            </a:r>
            <a:r>
              <a:rPr lang="tr-TR" dirty="0" err="1" smtClean="0"/>
              <a:t>sentence</a:t>
            </a:r>
            <a:r>
              <a:rPr lang="tr-TR" dirty="0" smtClean="0"/>
              <a:t>).  </a:t>
            </a:r>
          </a:p>
          <a:p>
            <a:r>
              <a:rPr lang="tr-TR" dirty="0" smtClean="0"/>
              <a:t>    2. </a:t>
            </a:r>
            <a:r>
              <a:rPr lang="tr-TR" dirty="0" err="1" smtClean="0"/>
              <a:t>Produces</a:t>
            </a:r>
            <a:r>
              <a:rPr lang="tr-TR" dirty="0" smtClean="0"/>
              <a:t> an </a:t>
            </a:r>
            <a:r>
              <a:rPr lang="tr-TR" dirty="0" err="1" smtClean="0"/>
              <a:t>output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 3. **</a:t>
            </a:r>
            <a:r>
              <a:rPr lang="tr-TR" dirty="0" err="1" smtClean="0"/>
              <a:t>Sends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output</a:t>
            </a:r>
            <a:r>
              <a:rPr lang="tr-TR" dirty="0" smtClean="0"/>
              <a:t> </a:t>
            </a:r>
            <a:r>
              <a:rPr lang="tr-TR" dirty="0" err="1" smtClean="0"/>
              <a:t>back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itself</a:t>
            </a:r>
            <a:r>
              <a:rPr lang="tr-TR" dirty="0" smtClean="0"/>
              <a:t>** as </a:t>
            </a:r>
            <a:r>
              <a:rPr lang="tr-TR" dirty="0" err="1" smtClean="0"/>
              <a:t>input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next</a:t>
            </a:r>
            <a:r>
              <a:rPr lang="tr-TR" dirty="0" smtClean="0"/>
              <a:t> </a:t>
            </a:r>
            <a:r>
              <a:rPr lang="tr-TR" dirty="0" err="1" smtClean="0"/>
              <a:t>timestep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-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loop</a:t>
            </a:r>
            <a:r>
              <a:rPr lang="tr-TR" dirty="0" smtClean="0"/>
              <a:t> </a:t>
            </a:r>
            <a:r>
              <a:rPr lang="tr-TR" dirty="0" err="1" smtClean="0"/>
              <a:t>enables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network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retain</a:t>
            </a:r>
            <a:r>
              <a:rPr lang="tr-TR" dirty="0" smtClean="0"/>
              <a:t> </a:t>
            </a:r>
            <a:r>
              <a:rPr lang="tr-TR" dirty="0" err="1" smtClean="0"/>
              <a:t>context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previous</a:t>
            </a:r>
            <a:r>
              <a:rPr lang="tr-TR" dirty="0" smtClean="0"/>
              <a:t> </a:t>
            </a:r>
            <a:r>
              <a:rPr lang="tr-TR" dirty="0" err="1" smtClean="0"/>
              <a:t>steps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Unrolling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Network Through Time**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visualize</a:t>
            </a:r>
            <a:r>
              <a:rPr lang="tr-TR" dirty="0" smtClean="0"/>
              <a:t> how </a:t>
            </a:r>
            <a:r>
              <a:rPr lang="tr-TR" dirty="0" err="1" smtClean="0"/>
              <a:t>RNNs</a:t>
            </a:r>
            <a:r>
              <a:rPr lang="tr-TR" dirty="0" smtClean="0"/>
              <a:t> </a:t>
            </a:r>
            <a:r>
              <a:rPr lang="tr-TR" dirty="0" err="1" smtClean="0"/>
              <a:t>handle</a:t>
            </a:r>
            <a:r>
              <a:rPr lang="tr-TR" dirty="0" smtClean="0"/>
              <a:t> </a:t>
            </a:r>
            <a:r>
              <a:rPr lang="tr-TR" dirty="0" err="1" smtClean="0"/>
              <a:t>sequences</a:t>
            </a:r>
            <a:r>
              <a:rPr lang="tr-TR" dirty="0" smtClean="0"/>
              <a:t>, </a:t>
            </a:r>
            <a:r>
              <a:rPr lang="tr-TR" dirty="0" err="1" smtClean="0"/>
              <a:t>the</a:t>
            </a:r>
            <a:r>
              <a:rPr lang="tr-TR" dirty="0" smtClean="0"/>
              <a:t> network is "</a:t>
            </a:r>
            <a:r>
              <a:rPr lang="tr-TR" dirty="0" err="1" smtClean="0"/>
              <a:t>unrolled</a:t>
            </a:r>
            <a:r>
              <a:rPr lang="tr-TR" dirty="0" smtClean="0"/>
              <a:t>" </a:t>
            </a:r>
            <a:r>
              <a:rPr lang="tr-TR" dirty="0" err="1" smtClean="0"/>
              <a:t>across</a:t>
            </a:r>
            <a:r>
              <a:rPr lang="tr-TR" dirty="0" smtClean="0"/>
              <a:t> time </a:t>
            </a:r>
            <a:r>
              <a:rPr lang="tr-TR" dirty="0" err="1" smtClean="0"/>
              <a:t>steps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- </a:t>
            </a:r>
            <a:r>
              <a:rPr lang="tr-TR" dirty="0" err="1" smtClean="0"/>
              <a:t>Example</a:t>
            </a:r>
            <a:r>
              <a:rPr lang="tr-TR" dirty="0" smtClean="0"/>
              <a:t>: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sequence</a:t>
            </a:r>
            <a:r>
              <a:rPr lang="tr-TR" dirty="0" smtClean="0"/>
              <a:t> ["I", "</a:t>
            </a:r>
            <a:r>
              <a:rPr lang="tr-TR" dirty="0" err="1" smtClean="0"/>
              <a:t>love</a:t>
            </a:r>
            <a:r>
              <a:rPr lang="tr-TR" dirty="0" smtClean="0"/>
              <a:t>", "</a:t>
            </a:r>
            <a:r>
              <a:rPr lang="tr-TR" dirty="0" err="1" smtClean="0"/>
              <a:t>Algeria</a:t>
            </a:r>
            <a:r>
              <a:rPr lang="tr-TR" dirty="0" smtClean="0"/>
              <a:t>"], </a:t>
            </a:r>
            <a:r>
              <a:rPr lang="tr-TR" dirty="0" err="1" smtClean="0"/>
              <a:t>the</a:t>
            </a:r>
            <a:r>
              <a:rPr lang="tr-TR" dirty="0" smtClean="0"/>
              <a:t> RNN </a:t>
            </a:r>
            <a:r>
              <a:rPr lang="tr-TR" dirty="0" err="1" smtClean="0"/>
              <a:t>processes</a:t>
            </a:r>
            <a:r>
              <a:rPr lang="tr-TR" dirty="0" smtClean="0"/>
              <a:t>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word</a:t>
            </a:r>
            <a:r>
              <a:rPr lang="tr-TR" dirty="0" smtClean="0"/>
              <a:t> step-</a:t>
            </a:r>
            <a:r>
              <a:rPr lang="tr-TR" dirty="0" err="1" smtClean="0"/>
              <a:t>by</a:t>
            </a:r>
            <a:r>
              <a:rPr lang="tr-TR" dirty="0" smtClean="0"/>
              <a:t>-step, </a:t>
            </a:r>
            <a:r>
              <a:rPr lang="tr-TR" dirty="0" err="1" smtClean="0"/>
              <a:t>passing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states</a:t>
            </a:r>
            <a:r>
              <a:rPr lang="tr-TR" dirty="0" smtClean="0"/>
              <a:t> (</a:t>
            </a:r>
            <a:r>
              <a:rPr lang="tr-TR" dirty="0" err="1" smtClean="0"/>
              <a:t>memory</a:t>
            </a:r>
            <a:r>
              <a:rPr lang="tr-TR" dirty="0" smtClean="0"/>
              <a:t>) </a:t>
            </a:r>
            <a:r>
              <a:rPr lang="tr-TR" dirty="0" err="1" smtClean="0"/>
              <a:t>forward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- </a:t>
            </a:r>
            <a:r>
              <a:rPr lang="tr-TR" dirty="0" err="1" smtClean="0"/>
              <a:t>Each</a:t>
            </a:r>
            <a:r>
              <a:rPr lang="tr-TR" dirty="0" smtClean="0"/>
              <a:t> </a:t>
            </a:r>
            <a:r>
              <a:rPr lang="tr-TR" dirty="0" err="1" smtClean="0"/>
              <a:t>timestep</a:t>
            </a:r>
            <a:r>
              <a:rPr lang="tr-TR" dirty="0" smtClean="0"/>
              <a:t> is </a:t>
            </a:r>
            <a:r>
              <a:rPr lang="tr-TR" dirty="0" err="1" smtClean="0"/>
              <a:t>treated</a:t>
            </a:r>
            <a:r>
              <a:rPr lang="tr-TR" dirty="0" smtClean="0"/>
              <a:t> as a </a:t>
            </a:r>
            <a:r>
              <a:rPr lang="tr-TR" dirty="0" err="1" smtClean="0"/>
              <a:t>copy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same</a:t>
            </a:r>
            <a:r>
              <a:rPr lang="tr-TR" dirty="0" smtClean="0"/>
              <a:t> </a:t>
            </a:r>
            <a:r>
              <a:rPr lang="tr-TR" dirty="0" err="1" smtClean="0"/>
              <a:t>neuron</a:t>
            </a:r>
            <a:r>
              <a:rPr lang="tr-TR" dirty="0" smtClean="0"/>
              <a:t>, </a:t>
            </a:r>
            <a:r>
              <a:rPr lang="tr-TR" dirty="0" err="1" smtClean="0"/>
              <a:t>connected</a:t>
            </a:r>
            <a:r>
              <a:rPr lang="tr-TR" dirty="0" smtClean="0"/>
              <a:t> </a:t>
            </a:r>
            <a:r>
              <a:rPr lang="tr-TR" dirty="0" err="1" smtClean="0"/>
              <a:t>sequentially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This</a:t>
            </a:r>
            <a:r>
              <a:rPr lang="tr-TR" dirty="0" smtClean="0"/>
              <a:t> </a:t>
            </a:r>
            <a:r>
              <a:rPr lang="tr-TR" dirty="0" err="1" smtClean="0"/>
              <a:t>unrolling</a:t>
            </a:r>
            <a:r>
              <a:rPr lang="tr-TR" dirty="0" smtClean="0"/>
              <a:t> </a:t>
            </a:r>
            <a:r>
              <a:rPr lang="tr-TR" dirty="0" err="1" smtClean="0"/>
              <a:t>reveals</a:t>
            </a:r>
            <a:r>
              <a:rPr lang="tr-TR" dirty="0" smtClean="0"/>
              <a:t> how </a:t>
            </a:r>
            <a:r>
              <a:rPr lang="tr-TR" dirty="0" err="1" smtClean="0"/>
              <a:t>the</a:t>
            </a:r>
            <a:r>
              <a:rPr lang="tr-TR" dirty="0" smtClean="0"/>
              <a:t> network </a:t>
            </a:r>
            <a:r>
              <a:rPr lang="tr-TR" dirty="0" err="1" smtClean="0"/>
              <a:t>captures</a:t>
            </a:r>
            <a:r>
              <a:rPr lang="tr-TR" dirty="0" smtClean="0"/>
              <a:t> **</a:t>
            </a:r>
            <a:r>
              <a:rPr lang="tr-TR" dirty="0" err="1" smtClean="0"/>
              <a:t>temporal</a:t>
            </a:r>
            <a:r>
              <a:rPr lang="tr-TR" dirty="0" smtClean="0"/>
              <a:t> </a:t>
            </a:r>
            <a:r>
              <a:rPr lang="tr-TR" dirty="0" err="1" smtClean="0"/>
              <a:t>dependencies</a:t>
            </a:r>
            <a:r>
              <a:rPr lang="tr-TR" dirty="0" smtClean="0"/>
              <a:t>**.  </a:t>
            </a:r>
          </a:p>
          <a:p>
            <a:endParaRPr lang="tr-TR" dirty="0" smtClean="0"/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**Türkçe Açıklama:**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Recurrent</a:t>
            </a:r>
            <a:r>
              <a:rPr lang="tr-TR" dirty="0" smtClean="0"/>
              <a:t> </a:t>
            </a:r>
            <a:r>
              <a:rPr lang="tr-TR" dirty="0" err="1" smtClean="0"/>
              <a:t>Neural</a:t>
            </a:r>
            <a:r>
              <a:rPr lang="tr-TR" dirty="0" smtClean="0"/>
              <a:t> Network (RNN)**  </a:t>
            </a:r>
          </a:p>
          <a:p>
            <a:endParaRPr lang="tr-TR" dirty="0" smtClean="0"/>
          </a:p>
          <a:p>
            <a:r>
              <a:rPr lang="tr-TR" dirty="0" smtClean="0"/>
              <a:t>**RNN Nedir?**  </a:t>
            </a:r>
          </a:p>
          <a:p>
            <a:r>
              <a:rPr lang="tr-TR" dirty="0" err="1" smtClean="0"/>
              <a:t>Recurrent</a:t>
            </a:r>
            <a:r>
              <a:rPr lang="tr-TR" dirty="0" smtClean="0"/>
              <a:t> </a:t>
            </a:r>
            <a:r>
              <a:rPr lang="tr-TR" dirty="0" err="1" smtClean="0"/>
              <a:t>Neural</a:t>
            </a:r>
            <a:r>
              <a:rPr lang="tr-TR" dirty="0" smtClean="0"/>
              <a:t> Network (RNN), **sıralı verileri** (metin, zaman serileri) işlemek için tasarlanmış, önceki girdilerin "hafızasını" tutabilen bir sinir ağı türüdür. İleri beslemeli ağların aksine, </a:t>
            </a:r>
            <a:r>
              <a:rPr lang="tr-TR" dirty="0" err="1" smtClean="0"/>
              <a:t>RNN'ler</a:t>
            </a:r>
            <a:r>
              <a:rPr lang="tr-TR" dirty="0" smtClean="0"/>
              <a:t> döngüsel bağlantılar içerir ve bilginin zaman içinde korunmasını sağlar.  </a:t>
            </a:r>
          </a:p>
          <a:p>
            <a:endParaRPr lang="tr-TR" dirty="0" smtClean="0"/>
          </a:p>
          <a:p>
            <a:r>
              <a:rPr lang="tr-TR" dirty="0" smtClean="0"/>
              <a:t>**En Basit RNN Yapısı**  </a:t>
            </a:r>
          </a:p>
          <a:p>
            <a:r>
              <a:rPr lang="tr-TR" dirty="0" smtClean="0"/>
              <a:t>- **Tek Nöronlu Mimari**:  </a:t>
            </a:r>
          </a:p>
          <a:p>
            <a:r>
              <a:rPr lang="tr-TR" dirty="0" smtClean="0"/>
              <a:t>  - En temel RNN, şunları yapan **tek bir nörondan** oluşur:  </a:t>
            </a:r>
          </a:p>
          <a:p>
            <a:r>
              <a:rPr lang="tr-TR" dirty="0" smtClean="0"/>
              <a:t>    1. Bir girdi alır (</a:t>
            </a:r>
            <a:r>
              <a:rPr lang="tr-TR" dirty="0" err="1" smtClean="0"/>
              <a:t>örn</a:t>
            </a:r>
            <a:r>
              <a:rPr lang="tr-TR" dirty="0" smtClean="0"/>
              <a:t>., bir cümledeki kelime).  </a:t>
            </a:r>
          </a:p>
          <a:p>
            <a:r>
              <a:rPr lang="tr-TR" dirty="0" smtClean="0"/>
              <a:t>    2. Bir çıktı üretir.  </a:t>
            </a:r>
          </a:p>
          <a:p>
            <a:r>
              <a:rPr lang="tr-TR" dirty="0" smtClean="0"/>
              <a:t>    3. Bu çıktıyı, bir sonraki zaman adımı için kendisine geri besler.  </a:t>
            </a:r>
          </a:p>
          <a:p>
            <a:r>
              <a:rPr lang="tr-TR" dirty="0" smtClean="0"/>
              <a:t>  - Bu döngü, ağın önceki adımlardan bağlamı korumasını sağlar.  </a:t>
            </a:r>
          </a:p>
          <a:p>
            <a:endParaRPr lang="tr-TR" dirty="0" smtClean="0"/>
          </a:p>
          <a:p>
            <a:r>
              <a:rPr lang="tr-TR" dirty="0" smtClean="0"/>
              <a:t>**Zaman İçinde Ağın Açılması**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RNN'lerin</a:t>
            </a:r>
            <a:r>
              <a:rPr lang="tr-TR" dirty="0" smtClean="0"/>
              <a:t> sıralı veriyi nasıl işlediğini görselleştirmek için ağ, zaman adımları boyunca "açılır".  </a:t>
            </a:r>
          </a:p>
          <a:p>
            <a:r>
              <a:rPr lang="tr-TR" dirty="0" smtClean="0"/>
              <a:t>  - Örnek: ["I", "</a:t>
            </a:r>
            <a:r>
              <a:rPr lang="tr-TR" dirty="0" err="1" smtClean="0"/>
              <a:t>love</a:t>
            </a:r>
            <a:r>
              <a:rPr lang="tr-TR" dirty="0" smtClean="0"/>
              <a:t>", "</a:t>
            </a:r>
            <a:r>
              <a:rPr lang="tr-TR" dirty="0" err="1" smtClean="0"/>
              <a:t>Algeria</a:t>
            </a:r>
            <a:r>
              <a:rPr lang="tr-TR" dirty="0" smtClean="0"/>
              <a:t>"] dizisi için RNN, her kelimeyi adım adım işler ve gizli durumları (hafıza) ileri taşır.  </a:t>
            </a:r>
          </a:p>
          <a:p>
            <a:r>
              <a:rPr lang="tr-TR" dirty="0" smtClean="0"/>
              <a:t>  - Her zaman adımı, aynı nöronun bir kopyası olarak ele alınır ve ardışık olarak bağlanır.  </a:t>
            </a:r>
          </a:p>
          <a:p>
            <a:r>
              <a:rPr lang="tr-TR" dirty="0" smtClean="0"/>
              <a:t>- Bu açılma, ağın **zamansal bağımlılıkları** nasıl yakaladığını gösterir.  </a:t>
            </a:r>
          </a:p>
          <a:p>
            <a:endParaRPr lang="tr-TR" dirty="0" smtClean="0"/>
          </a:p>
          <a:p>
            <a:r>
              <a:rPr lang="tr-TR" dirty="0" smtClean="0"/>
              <a:t>**Zamanın Önemi**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RNN'ler</a:t>
            </a:r>
            <a:r>
              <a:rPr lang="tr-TR" dirty="0" smtClean="0"/>
              <a:t>, **sıralı bağlam** gerektiren görevler için idealdir:  </a:t>
            </a:r>
          </a:p>
          <a:p>
            <a:r>
              <a:rPr lang="tr-TR" dirty="0" smtClean="0"/>
              <a:t>  - Dil modelleme (sonraki kelimeyi tahmin etme).  </a:t>
            </a:r>
          </a:p>
          <a:p>
            <a:r>
              <a:rPr lang="tr-TR" dirty="0" smtClean="0"/>
              <a:t>  - Konuşma tanıma.  </a:t>
            </a:r>
          </a:p>
          <a:p>
            <a:r>
              <a:rPr lang="tr-TR" dirty="0" smtClean="0"/>
              <a:t>  - Zaman serisi tahmini.  </a:t>
            </a:r>
          </a:p>
          <a:p>
            <a:endParaRPr lang="tr-TR" dirty="0" smtClean="0"/>
          </a:p>
          <a:p>
            <a:r>
              <a:rPr lang="tr-TR" dirty="0" smtClean="0"/>
              <a:t>**Sınırlamalar**  </a:t>
            </a:r>
          </a:p>
          <a:p>
            <a:r>
              <a:rPr lang="tr-TR" dirty="0" smtClean="0"/>
              <a:t>- Temel </a:t>
            </a:r>
            <a:r>
              <a:rPr lang="tr-TR" dirty="0" err="1" smtClean="0"/>
              <a:t>RNN'ler</a:t>
            </a:r>
            <a:r>
              <a:rPr lang="tr-TR" dirty="0" smtClean="0"/>
              <a:t> **uzun vadeli bağımlılıkları** (</a:t>
            </a:r>
            <a:r>
              <a:rPr lang="tr-TR" dirty="0" err="1" smtClean="0"/>
              <a:t>örn</a:t>
            </a:r>
            <a:r>
              <a:rPr lang="tr-TR" dirty="0" smtClean="0"/>
              <a:t>., çok önceki adımlardaki bilgi) işlemekte zorlanır.  </a:t>
            </a:r>
          </a:p>
          <a:p>
            <a:r>
              <a:rPr lang="tr-TR" dirty="0" smtClean="0"/>
              <a:t>- **LSTM** veya **GRU** gibi gelişmiş varyantlar bu sorunu çözer.  </a:t>
            </a:r>
          </a:p>
          <a:p>
            <a:endParaRPr lang="tr-TR" dirty="0" smtClean="0"/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**Özet**: </a:t>
            </a:r>
            <a:r>
              <a:rPr lang="tr-TR" dirty="0" err="1" smtClean="0"/>
              <a:t>RNN'ler</a:t>
            </a:r>
            <a:r>
              <a:rPr lang="tr-TR" dirty="0" smtClean="0"/>
              <a:t>, sıralı verilerde bağlamı yakalamak için kullanılan temel bir yapıdır. Tekrarlayan bağlantıları, "hafıza" yeteneği sağlar ancak uzun vadeli bağımlılıklar için gelişmiş modeller gereklidir.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6237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5564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**İngilizce Açıklama:**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Long</a:t>
            </a:r>
            <a:r>
              <a:rPr lang="tr-TR" dirty="0" smtClean="0"/>
              <a:t> </a:t>
            </a:r>
            <a:r>
              <a:rPr lang="tr-TR" dirty="0" err="1" smtClean="0"/>
              <a:t>Short-Term</a:t>
            </a:r>
            <a:r>
              <a:rPr lang="tr-TR" dirty="0" smtClean="0"/>
              <a:t> Memory (LSTM)**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What</a:t>
            </a:r>
            <a:r>
              <a:rPr lang="tr-TR" dirty="0" smtClean="0"/>
              <a:t> is LSTM?**  </a:t>
            </a:r>
          </a:p>
          <a:p>
            <a:r>
              <a:rPr lang="tr-TR" dirty="0" smtClean="0"/>
              <a:t>LSTM is a </a:t>
            </a:r>
            <a:r>
              <a:rPr lang="tr-TR" dirty="0" err="1" smtClean="0"/>
              <a:t>specialized</a:t>
            </a:r>
            <a:r>
              <a:rPr lang="tr-TR" dirty="0" smtClean="0"/>
              <a:t> </a:t>
            </a:r>
            <a:r>
              <a:rPr lang="tr-TR" dirty="0" err="1" smtClean="0"/>
              <a:t>type</a:t>
            </a:r>
            <a:r>
              <a:rPr lang="tr-TR" dirty="0" smtClean="0"/>
              <a:t> of </a:t>
            </a:r>
            <a:r>
              <a:rPr lang="tr-TR" dirty="0" err="1" smtClean="0"/>
              <a:t>Recurrent</a:t>
            </a:r>
            <a:r>
              <a:rPr lang="tr-TR" dirty="0" smtClean="0"/>
              <a:t> </a:t>
            </a:r>
            <a:r>
              <a:rPr lang="tr-TR" dirty="0" err="1" smtClean="0"/>
              <a:t>Neural</a:t>
            </a:r>
            <a:r>
              <a:rPr lang="tr-TR" dirty="0" smtClean="0"/>
              <a:t> Network (RNN) </a:t>
            </a:r>
            <a:r>
              <a:rPr lang="tr-TR" dirty="0" err="1" smtClean="0"/>
              <a:t>designed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address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**</a:t>
            </a:r>
            <a:r>
              <a:rPr lang="tr-TR" dirty="0" err="1" smtClean="0"/>
              <a:t>vanishing</a:t>
            </a:r>
            <a:r>
              <a:rPr lang="tr-TR" dirty="0" smtClean="0"/>
              <a:t> </a:t>
            </a:r>
            <a:r>
              <a:rPr lang="tr-TR" dirty="0" err="1" smtClean="0"/>
              <a:t>gradient</a:t>
            </a:r>
            <a:r>
              <a:rPr lang="tr-TR" dirty="0" smtClean="0"/>
              <a:t> problem** in </a:t>
            </a:r>
            <a:r>
              <a:rPr lang="tr-TR" dirty="0" err="1" smtClean="0"/>
              <a:t>standard</a:t>
            </a:r>
            <a:r>
              <a:rPr lang="tr-TR" dirty="0" smtClean="0"/>
              <a:t> </a:t>
            </a:r>
            <a:r>
              <a:rPr lang="tr-TR" dirty="0" err="1" smtClean="0"/>
              <a:t>RNNs</a:t>
            </a:r>
            <a:r>
              <a:rPr lang="tr-TR" dirty="0" smtClean="0"/>
              <a:t>. </a:t>
            </a:r>
            <a:r>
              <a:rPr lang="tr-TR" dirty="0" err="1" smtClean="0"/>
              <a:t>Unlike</a:t>
            </a:r>
            <a:r>
              <a:rPr lang="tr-TR" dirty="0" smtClean="0"/>
              <a:t> </a:t>
            </a:r>
            <a:r>
              <a:rPr lang="tr-TR" dirty="0" err="1" smtClean="0"/>
              <a:t>traditional</a:t>
            </a:r>
            <a:r>
              <a:rPr lang="tr-TR" dirty="0" smtClean="0"/>
              <a:t> </a:t>
            </a:r>
            <a:r>
              <a:rPr lang="tr-TR" dirty="0" err="1" smtClean="0"/>
              <a:t>RNNs</a:t>
            </a:r>
            <a:r>
              <a:rPr lang="tr-TR" dirty="0" smtClean="0"/>
              <a:t>, </a:t>
            </a:r>
            <a:r>
              <a:rPr lang="tr-TR" dirty="0" err="1" smtClean="0"/>
              <a:t>which</a:t>
            </a:r>
            <a:r>
              <a:rPr lang="tr-TR" dirty="0" smtClean="0"/>
              <a:t> </a:t>
            </a:r>
            <a:r>
              <a:rPr lang="tr-TR" dirty="0" err="1" smtClean="0"/>
              <a:t>lose</a:t>
            </a:r>
            <a:r>
              <a:rPr lang="tr-TR" dirty="0" smtClean="0"/>
              <a:t> </a:t>
            </a:r>
            <a:r>
              <a:rPr lang="tr-TR" dirty="0" err="1" smtClean="0"/>
              <a:t>information</a:t>
            </a:r>
            <a:r>
              <a:rPr lang="tr-TR" dirty="0" smtClean="0"/>
              <a:t> </a:t>
            </a:r>
            <a:r>
              <a:rPr lang="tr-TR" dirty="0" err="1" smtClean="0"/>
              <a:t>over</a:t>
            </a:r>
            <a:r>
              <a:rPr lang="tr-TR" dirty="0" smtClean="0"/>
              <a:t> </a:t>
            </a:r>
            <a:r>
              <a:rPr lang="tr-TR" dirty="0" err="1" smtClean="0"/>
              <a:t>long</a:t>
            </a:r>
            <a:r>
              <a:rPr lang="tr-TR" dirty="0" smtClean="0"/>
              <a:t> </a:t>
            </a:r>
            <a:r>
              <a:rPr lang="tr-TR" dirty="0" err="1" smtClean="0"/>
              <a:t>sequences</a:t>
            </a:r>
            <a:r>
              <a:rPr lang="tr-TR" dirty="0" smtClean="0"/>
              <a:t>, </a:t>
            </a:r>
            <a:r>
              <a:rPr lang="tr-TR" dirty="0" err="1" smtClean="0"/>
              <a:t>LSTMs</a:t>
            </a:r>
            <a:r>
              <a:rPr lang="tr-TR" dirty="0" smtClean="0"/>
              <a:t> </a:t>
            </a:r>
            <a:r>
              <a:rPr lang="tr-TR" dirty="0" err="1" smtClean="0"/>
              <a:t>use</a:t>
            </a:r>
            <a:r>
              <a:rPr lang="tr-TR" dirty="0" smtClean="0"/>
              <a:t> **</a:t>
            </a:r>
            <a:r>
              <a:rPr lang="tr-TR" dirty="0" err="1" smtClean="0"/>
              <a:t>gating</a:t>
            </a:r>
            <a:r>
              <a:rPr lang="tr-TR" dirty="0" smtClean="0"/>
              <a:t> </a:t>
            </a:r>
            <a:r>
              <a:rPr lang="tr-TR" dirty="0" err="1" smtClean="0"/>
              <a:t>mechanisms</a:t>
            </a:r>
            <a:r>
              <a:rPr lang="tr-TR" dirty="0" smtClean="0"/>
              <a:t>**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flow</a:t>
            </a:r>
            <a:r>
              <a:rPr lang="tr-TR" dirty="0" smtClean="0"/>
              <a:t> of </a:t>
            </a:r>
            <a:r>
              <a:rPr lang="tr-TR" dirty="0" err="1" smtClean="0"/>
              <a:t>information</a:t>
            </a:r>
            <a:r>
              <a:rPr lang="tr-TR" dirty="0" smtClean="0"/>
              <a:t>, </a:t>
            </a:r>
            <a:r>
              <a:rPr lang="tr-TR" dirty="0" err="1" smtClean="0"/>
              <a:t>enabling</a:t>
            </a:r>
            <a:r>
              <a:rPr lang="tr-TR" dirty="0" smtClean="0"/>
              <a:t> </a:t>
            </a:r>
            <a:r>
              <a:rPr lang="tr-TR" dirty="0" err="1" smtClean="0"/>
              <a:t>them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retain</a:t>
            </a:r>
            <a:r>
              <a:rPr lang="tr-TR" dirty="0" smtClean="0"/>
              <a:t> </a:t>
            </a:r>
            <a:r>
              <a:rPr lang="tr-TR" dirty="0" err="1" smtClean="0"/>
              <a:t>long-term</a:t>
            </a:r>
            <a:r>
              <a:rPr lang="tr-TR" dirty="0" smtClean="0"/>
              <a:t> </a:t>
            </a:r>
            <a:r>
              <a:rPr lang="tr-TR" dirty="0" err="1" smtClean="0"/>
              <a:t>dependencies</a:t>
            </a:r>
            <a:r>
              <a:rPr lang="tr-TR" dirty="0" smtClean="0"/>
              <a:t>.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Key</a:t>
            </a:r>
            <a:r>
              <a:rPr lang="tr-TR" dirty="0" smtClean="0"/>
              <a:t> Components of an LSTM Cell:**  </a:t>
            </a:r>
          </a:p>
          <a:p>
            <a:r>
              <a:rPr lang="tr-TR" dirty="0" smtClean="0"/>
              <a:t>1. **</a:t>
            </a:r>
            <a:r>
              <a:rPr lang="tr-TR" dirty="0" err="1" smtClean="0"/>
              <a:t>Forget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Decides</a:t>
            </a:r>
            <a:r>
              <a:rPr lang="tr-TR" dirty="0" smtClean="0"/>
              <a:t> </a:t>
            </a:r>
            <a:r>
              <a:rPr lang="tr-TR" dirty="0" err="1" smtClean="0"/>
              <a:t>what</a:t>
            </a:r>
            <a:r>
              <a:rPr lang="tr-TR" dirty="0" smtClean="0"/>
              <a:t> </a:t>
            </a:r>
            <a:r>
              <a:rPr lang="tr-TR" dirty="0" err="1" smtClean="0"/>
              <a:t>information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**</a:t>
            </a:r>
            <a:r>
              <a:rPr lang="tr-TR" dirty="0" err="1" smtClean="0"/>
              <a:t>discard</a:t>
            </a:r>
            <a:r>
              <a:rPr lang="tr-TR" dirty="0" smtClean="0"/>
              <a:t>**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cell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Uses</a:t>
            </a:r>
            <a:r>
              <a:rPr lang="tr-TR" dirty="0" smtClean="0"/>
              <a:t> a sigmoid </a:t>
            </a:r>
            <a:r>
              <a:rPr lang="tr-TR" dirty="0" err="1" smtClean="0"/>
              <a:t>function</a:t>
            </a:r>
            <a:r>
              <a:rPr lang="tr-TR" dirty="0" smtClean="0"/>
              <a:t> (</a:t>
            </a:r>
            <a:r>
              <a:rPr lang="tr-TR" dirty="0" err="1" smtClean="0"/>
              <a:t>outputs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r>
              <a:rPr lang="tr-TR" dirty="0" smtClean="0"/>
              <a:t> </a:t>
            </a:r>
            <a:r>
              <a:rPr lang="tr-TR" dirty="0" err="1" smtClean="0"/>
              <a:t>between</a:t>
            </a:r>
            <a:r>
              <a:rPr lang="tr-TR" dirty="0" smtClean="0"/>
              <a:t> 0 </a:t>
            </a:r>
            <a:r>
              <a:rPr lang="tr-TR" dirty="0" err="1" smtClean="0"/>
              <a:t>and</a:t>
            </a:r>
            <a:r>
              <a:rPr lang="tr-TR" dirty="0" smtClean="0"/>
              <a:t> 1)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determine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retention</a:t>
            </a:r>
            <a:r>
              <a:rPr lang="tr-TR" dirty="0" smtClean="0"/>
              <a:t> </a:t>
            </a:r>
            <a:r>
              <a:rPr lang="tr-TR" dirty="0" err="1" smtClean="0"/>
              <a:t>ratio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Formula: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f_t</a:t>
            </a:r>
            <a:r>
              <a:rPr lang="tr-TR" dirty="0" smtClean="0"/>
              <a:t> = \</a:t>
            </a:r>
            <a:r>
              <a:rPr lang="tr-TR" dirty="0" err="1" smtClean="0"/>
              <a:t>sigma</a:t>
            </a:r>
            <a:r>
              <a:rPr lang="tr-TR" dirty="0" smtClean="0"/>
              <a:t>(</a:t>
            </a:r>
            <a:r>
              <a:rPr lang="tr-TR" dirty="0" err="1" smtClean="0"/>
              <a:t>W_f</a:t>
            </a:r>
            <a:r>
              <a:rPr lang="tr-TR" dirty="0" smtClean="0"/>
              <a:t>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b_f</a:t>
            </a:r>
            <a:r>
              <a:rPr lang="tr-TR" dirty="0" smtClean="0"/>
              <a:t>)</a:t>
            </a:r>
          </a:p>
          <a:p>
            <a:r>
              <a:rPr lang="tr-TR" dirty="0" smtClean="0"/>
              <a:t>     \]  </a:t>
            </a:r>
          </a:p>
          <a:p>
            <a:endParaRPr lang="tr-TR" dirty="0" smtClean="0"/>
          </a:p>
          <a:p>
            <a:r>
              <a:rPr lang="tr-TR" dirty="0" smtClean="0"/>
              <a:t>2. **</a:t>
            </a:r>
            <a:r>
              <a:rPr lang="tr-TR" dirty="0" err="1" smtClean="0"/>
              <a:t>Input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Determines</a:t>
            </a:r>
            <a:r>
              <a:rPr lang="tr-TR" dirty="0" smtClean="0"/>
              <a:t> </a:t>
            </a:r>
            <a:r>
              <a:rPr lang="tr-TR" dirty="0" err="1" smtClean="0"/>
              <a:t>what</a:t>
            </a:r>
            <a:r>
              <a:rPr lang="tr-TR" dirty="0" smtClean="0"/>
              <a:t> **</a:t>
            </a:r>
            <a:r>
              <a:rPr lang="tr-TR" dirty="0" err="1" smtClean="0"/>
              <a:t>new</a:t>
            </a:r>
            <a:r>
              <a:rPr lang="tr-TR" dirty="0" smtClean="0"/>
              <a:t> </a:t>
            </a:r>
            <a:r>
              <a:rPr lang="tr-TR" dirty="0" err="1" smtClean="0"/>
              <a:t>information</a:t>
            </a:r>
            <a:r>
              <a:rPr lang="tr-TR" dirty="0" smtClean="0"/>
              <a:t>**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store</a:t>
            </a:r>
            <a:r>
              <a:rPr lang="tr-TR" dirty="0" smtClean="0"/>
              <a:t> in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cell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Combines</a:t>
            </a:r>
            <a:r>
              <a:rPr lang="tr-TR" dirty="0" smtClean="0"/>
              <a:t> a sigmoid </a:t>
            </a:r>
            <a:r>
              <a:rPr lang="tr-TR" dirty="0" err="1" smtClean="0"/>
              <a:t>layer</a:t>
            </a:r>
            <a:r>
              <a:rPr lang="tr-TR" dirty="0" smtClean="0"/>
              <a:t> (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filter</a:t>
            </a:r>
            <a:r>
              <a:rPr lang="tr-TR" dirty="0" smtClean="0"/>
              <a:t> </a:t>
            </a:r>
            <a:r>
              <a:rPr lang="tr-TR" dirty="0" err="1" smtClean="0"/>
              <a:t>updates</a:t>
            </a:r>
            <a:r>
              <a:rPr lang="tr-TR" dirty="0" smtClean="0"/>
              <a:t>) </a:t>
            </a:r>
            <a:r>
              <a:rPr lang="tr-TR" dirty="0" err="1" smtClean="0"/>
              <a:t>and</a:t>
            </a:r>
            <a:r>
              <a:rPr lang="tr-TR" dirty="0" smtClean="0"/>
              <a:t> a </a:t>
            </a:r>
            <a:r>
              <a:rPr lang="tr-TR" dirty="0" err="1" smtClean="0"/>
              <a:t>tanh</a:t>
            </a:r>
            <a:r>
              <a:rPr lang="tr-TR" dirty="0" smtClean="0"/>
              <a:t> </a:t>
            </a:r>
            <a:r>
              <a:rPr lang="tr-TR" dirty="0" err="1" smtClean="0"/>
              <a:t>layer</a:t>
            </a:r>
            <a:r>
              <a:rPr lang="tr-TR" dirty="0" smtClean="0"/>
              <a:t> (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create</a:t>
            </a:r>
            <a:r>
              <a:rPr lang="tr-TR" dirty="0" smtClean="0"/>
              <a:t> </a:t>
            </a:r>
            <a:r>
              <a:rPr lang="tr-TR" dirty="0" err="1" smtClean="0"/>
              <a:t>candidate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r>
              <a:rPr lang="tr-TR" dirty="0" smtClean="0"/>
              <a:t>).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Formulas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i_t</a:t>
            </a:r>
            <a:r>
              <a:rPr lang="tr-TR" dirty="0" smtClean="0"/>
              <a:t> = \</a:t>
            </a:r>
            <a:r>
              <a:rPr lang="tr-TR" dirty="0" err="1" smtClean="0"/>
              <a:t>sigma</a:t>
            </a:r>
            <a:r>
              <a:rPr lang="tr-TR" dirty="0" smtClean="0"/>
              <a:t>(</a:t>
            </a:r>
            <a:r>
              <a:rPr lang="tr-TR" dirty="0" err="1" smtClean="0"/>
              <a:t>W_i</a:t>
            </a:r>
            <a:r>
              <a:rPr lang="tr-TR" dirty="0" smtClean="0"/>
              <a:t>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b_i</a:t>
            </a:r>
            <a:r>
              <a:rPr lang="tr-TR" dirty="0" smtClean="0"/>
              <a:t>) \</a:t>
            </a:r>
            <a:r>
              <a:rPr lang="tr-TR" dirty="0" err="1" smtClean="0"/>
              <a:t>quad</a:t>
            </a:r>
            <a:r>
              <a:rPr lang="tr-TR" dirty="0" smtClean="0"/>
              <a:t> \</a:t>
            </a:r>
            <a:r>
              <a:rPr lang="tr-TR" dirty="0" err="1" smtClean="0"/>
              <a:t>text</a:t>
            </a:r>
            <a:r>
              <a:rPr lang="tr-TR" dirty="0" smtClean="0"/>
              <a:t>{(Sigmoid)}</a:t>
            </a:r>
          </a:p>
          <a:p>
            <a:r>
              <a:rPr lang="tr-TR" dirty="0" smtClean="0"/>
              <a:t>     \]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\</a:t>
            </a:r>
            <a:r>
              <a:rPr lang="tr-TR" dirty="0" err="1" smtClean="0"/>
              <a:t>tilde</a:t>
            </a:r>
            <a:r>
              <a:rPr lang="tr-TR" dirty="0" smtClean="0"/>
              <a:t>{C}_t = \</a:t>
            </a:r>
            <a:r>
              <a:rPr lang="tr-TR" dirty="0" err="1" smtClean="0"/>
              <a:t>tanh</a:t>
            </a:r>
            <a:r>
              <a:rPr lang="tr-TR" dirty="0" smtClean="0"/>
              <a:t>(W_C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b_C</a:t>
            </a:r>
            <a:r>
              <a:rPr lang="tr-TR" dirty="0" smtClean="0"/>
              <a:t>) \</a:t>
            </a:r>
            <a:r>
              <a:rPr lang="tr-TR" dirty="0" err="1" smtClean="0"/>
              <a:t>quad</a:t>
            </a:r>
            <a:r>
              <a:rPr lang="tr-TR" dirty="0" smtClean="0"/>
              <a:t> \</a:t>
            </a:r>
            <a:r>
              <a:rPr lang="tr-TR" dirty="0" err="1" smtClean="0"/>
              <a:t>text</a:t>
            </a:r>
            <a:r>
              <a:rPr lang="tr-TR" dirty="0" smtClean="0"/>
              <a:t>{(</a:t>
            </a:r>
            <a:r>
              <a:rPr lang="tr-TR" dirty="0" err="1" smtClean="0"/>
              <a:t>Candidate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)}</a:t>
            </a:r>
          </a:p>
          <a:p>
            <a:r>
              <a:rPr lang="tr-TR" dirty="0" smtClean="0"/>
              <a:t>     \]  </a:t>
            </a:r>
          </a:p>
          <a:p>
            <a:endParaRPr lang="tr-TR" dirty="0" smtClean="0"/>
          </a:p>
          <a:p>
            <a:r>
              <a:rPr lang="tr-TR" dirty="0" smtClean="0"/>
              <a:t>3. **Cell </a:t>
            </a:r>
            <a:r>
              <a:rPr lang="tr-TR" dirty="0" err="1" smtClean="0"/>
              <a:t>State</a:t>
            </a:r>
            <a:r>
              <a:rPr lang="tr-TR" dirty="0" smtClean="0"/>
              <a:t> Update**: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Updates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cell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combining</a:t>
            </a:r>
            <a:r>
              <a:rPr lang="tr-TR" dirty="0" smtClean="0"/>
              <a:t>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forget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 </a:t>
            </a:r>
            <a:r>
              <a:rPr lang="tr-TR" dirty="0" err="1" smtClean="0"/>
              <a:t>output</a:t>
            </a:r>
            <a:r>
              <a:rPr lang="tr-TR" dirty="0" smtClean="0"/>
              <a:t> (\(</a:t>
            </a:r>
            <a:r>
              <a:rPr lang="tr-TR" dirty="0" err="1" smtClean="0"/>
              <a:t>f_t</a:t>
            </a:r>
            <a:r>
              <a:rPr lang="tr-TR" dirty="0" smtClean="0"/>
              <a:t>\))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input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 </a:t>
            </a:r>
            <a:r>
              <a:rPr lang="tr-TR" dirty="0" err="1" smtClean="0"/>
              <a:t>output</a:t>
            </a:r>
            <a:r>
              <a:rPr lang="tr-TR" dirty="0" smtClean="0"/>
              <a:t> (\(</a:t>
            </a:r>
            <a:r>
              <a:rPr lang="tr-TR" dirty="0" err="1" smtClean="0"/>
              <a:t>i_t</a:t>
            </a:r>
            <a:r>
              <a:rPr lang="tr-TR" dirty="0" smtClean="0"/>
              <a:t>, \</a:t>
            </a:r>
            <a:r>
              <a:rPr lang="tr-TR" dirty="0" err="1" smtClean="0"/>
              <a:t>tilde</a:t>
            </a:r>
            <a:r>
              <a:rPr lang="tr-TR" dirty="0" smtClean="0"/>
              <a:t>{C}_t\)):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C_t</a:t>
            </a:r>
            <a:r>
              <a:rPr lang="tr-TR" dirty="0" smtClean="0"/>
              <a:t> = </a:t>
            </a:r>
            <a:r>
              <a:rPr lang="tr-TR" dirty="0" err="1" smtClean="0"/>
              <a:t>f_t</a:t>
            </a:r>
            <a:r>
              <a:rPr lang="tr-TR" dirty="0" smtClean="0"/>
              <a:t> \</a:t>
            </a:r>
            <a:r>
              <a:rPr lang="tr-TR" dirty="0" err="1" smtClean="0"/>
              <a:t>odot</a:t>
            </a:r>
            <a:r>
              <a:rPr lang="tr-TR" dirty="0" smtClean="0"/>
              <a:t> C_{t-1} + </a:t>
            </a:r>
            <a:r>
              <a:rPr lang="tr-TR" dirty="0" err="1" smtClean="0"/>
              <a:t>i_t</a:t>
            </a:r>
            <a:r>
              <a:rPr lang="tr-TR" dirty="0" smtClean="0"/>
              <a:t> \</a:t>
            </a:r>
            <a:r>
              <a:rPr lang="tr-TR" dirty="0" err="1" smtClean="0"/>
              <a:t>odot</a:t>
            </a:r>
            <a:r>
              <a:rPr lang="tr-TR" dirty="0" smtClean="0"/>
              <a:t> \</a:t>
            </a:r>
            <a:r>
              <a:rPr lang="tr-TR" dirty="0" err="1" smtClean="0"/>
              <a:t>tilde</a:t>
            </a:r>
            <a:r>
              <a:rPr lang="tr-TR" dirty="0" smtClean="0"/>
              <a:t>{C}_t</a:t>
            </a:r>
          </a:p>
          <a:p>
            <a:r>
              <a:rPr lang="tr-TR" dirty="0" smtClean="0"/>
              <a:t>     \]  </a:t>
            </a:r>
          </a:p>
          <a:p>
            <a:r>
              <a:rPr lang="tr-TR" dirty="0" smtClean="0"/>
              <a:t>   - \(\</a:t>
            </a:r>
            <a:r>
              <a:rPr lang="tr-TR" dirty="0" err="1" smtClean="0"/>
              <a:t>odot</a:t>
            </a:r>
            <a:r>
              <a:rPr lang="tr-TR" dirty="0" smtClean="0"/>
              <a:t>\) </a:t>
            </a:r>
            <a:r>
              <a:rPr lang="tr-TR" dirty="0" err="1" smtClean="0"/>
              <a:t>denotes</a:t>
            </a:r>
            <a:r>
              <a:rPr lang="tr-TR" dirty="0" smtClean="0"/>
              <a:t> **element-</a:t>
            </a:r>
            <a:r>
              <a:rPr lang="tr-TR" dirty="0" err="1" smtClean="0"/>
              <a:t>wise</a:t>
            </a:r>
            <a:r>
              <a:rPr lang="tr-TR" dirty="0" smtClean="0"/>
              <a:t> </a:t>
            </a:r>
            <a:r>
              <a:rPr lang="tr-TR" dirty="0" err="1" smtClean="0"/>
              <a:t>multiplication</a:t>
            </a:r>
            <a:r>
              <a:rPr lang="tr-TR" dirty="0" smtClean="0"/>
              <a:t>**.  </a:t>
            </a:r>
          </a:p>
          <a:p>
            <a:endParaRPr lang="tr-TR" dirty="0" smtClean="0"/>
          </a:p>
          <a:p>
            <a:r>
              <a:rPr lang="tr-TR" dirty="0" smtClean="0"/>
              <a:t>4. **</a:t>
            </a:r>
            <a:r>
              <a:rPr lang="tr-TR" dirty="0" err="1" smtClean="0"/>
              <a:t>Output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**:  </a:t>
            </a:r>
          </a:p>
          <a:p>
            <a:r>
              <a:rPr lang="tr-TR" dirty="0" smtClean="0"/>
              <a:t>   - </a:t>
            </a:r>
            <a:r>
              <a:rPr lang="tr-TR" dirty="0" err="1" smtClean="0"/>
              <a:t>Decides</a:t>
            </a:r>
            <a:r>
              <a:rPr lang="tr-TR" dirty="0" smtClean="0"/>
              <a:t> </a:t>
            </a:r>
            <a:r>
              <a:rPr lang="tr-TR" dirty="0" err="1" smtClean="0"/>
              <a:t>what</a:t>
            </a:r>
            <a:r>
              <a:rPr lang="tr-TR" dirty="0" smtClean="0"/>
              <a:t> </a:t>
            </a:r>
            <a:r>
              <a:rPr lang="tr-TR" dirty="0" err="1" smtClean="0"/>
              <a:t>part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cell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**</a:t>
            </a:r>
            <a:r>
              <a:rPr lang="tr-TR" dirty="0" err="1" smtClean="0"/>
              <a:t>output</a:t>
            </a:r>
            <a:r>
              <a:rPr lang="tr-TR" dirty="0" smtClean="0"/>
              <a:t>** as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hidden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 (\(</a:t>
            </a:r>
            <a:r>
              <a:rPr lang="tr-TR" dirty="0" err="1" smtClean="0"/>
              <a:t>h_t</a:t>
            </a:r>
            <a:r>
              <a:rPr lang="tr-TR" dirty="0" smtClean="0"/>
              <a:t>\)).  </a:t>
            </a:r>
          </a:p>
          <a:p>
            <a:r>
              <a:rPr lang="tr-TR" dirty="0" smtClean="0"/>
              <a:t>   - Formula: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o_t</a:t>
            </a:r>
            <a:r>
              <a:rPr lang="tr-TR" dirty="0" smtClean="0"/>
              <a:t> = \</a:t>
            </a:r>
            <a:r>
              <a:rPr lang="tr-TR" dirty="0" err="1" smtClean="0"/>
              <a:t>sigma</a:t>
            </a:r>
            <a:r>
              <a:rPr lang="tr-TR" dirty="0" smtClean="0"/>
              <a:t>(</a:t>
            </a:r>
            <a:r>
              <a:rPr lang="tr-TR" dirty="0" err="1" smtClean="0"/>
              <a:t>W_o</a:t>
            </a:r>
            <a:r>
              <a:rPr lang="tr-TR" dirty="0" smtClean="0"/>
              <a:t>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b_o</a:t>
            </a:r>
            <a:r>
              <a:rPr lang="tr-TR" dirty="0" smtClean="0"/>
              <a:t>)</a:t>
            </a:r>
          </a:p>
          <a:p>
            <a:r>
              <a:rPr lang="tr-TR" dirty="0" smtClean="0"/>
              <a:t>     \]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h_t</a:t>
            </a:r>
            <a:r>
              <a:rPr lang="tr-TR" dirty="0" smtClean="0"/>
              <a:t> = </a:t>
            </a:r>
            <a:r>
              <a:rPr lang="tr-TR" dirty="0" err="1" smtClean="0"/>
              <a:t>o_t</a:t>
            </a:r>
            <a:r>
              <a:rPr lang="tr-TR" dirty="0" smtClean="0"/>
              <a:t> \</a:t>
            </a:r>
            <a:r>
              <a:rPr lang="tr-TR" dirty="0" err="1" smtClean="0"/>
              <a:t>odot</a:t>
            </a:r>
            <a:r>
              <a:rPr lang="tr-TR" dirty="0" smtClean="0"/>
              <a:t> \</a:t>
            </a:r>
            <a:r>
              <a:rPr lang="tr-TR" dirty="0" err="1" smtClean="0"/>
              <a:t>tanh</a:t>
            </a:r>
            <a:r>
              <a:rPr lang="tr-TR" dirty="0" smtClean="0"/>
              <a:t>(</a:t>
            </a:r>
            <a:r>
              <a:rPr lang="tr-TR" dirty="0" err="1" smtClean="0"/>
              <a:t>C_t</a:t>
            </a:r>
            <a:r>
              <a:rPr lang="tr-TR" dirty="0" smtClean="0"/>
              <a:t>)</a:t>
            </a:r>
          </a:p>
          <a:p>
            <a:r>
              <a:rPr lang="tr-TR" dirty="0" smtClean="0"/>
              <a:t>     \]  </a:t>
            </a:r>
          </a:p>
          <a:p>
            <a:endParaRPr lang="tr-TR" dirty="0" smtClean="0"/>
          </a:p>
          <a:p>
            <a:r>
              <a:rPr lang="tr-TR" dirty="0" smtClean="0"/>
              <a:t>**</a:t>
            </a:r>
            <a:r>
              <a:rPr lang="tr-TR" dirty="0" err="1" smtClean="0"/>
              <a:t>Why</a:t>
            </a:r>
            <a:r>
              <a:rPr lang="tr-TR" dirty="0" smtClean="0"/>
              <a:t> </a:t>
            </a:r>
            <a:r>
              <a:rPr lang="tr-TR" dirty="0" err="1" smtClean="0"/>
              <a:t>Use</a:t>
            </a:r>
            <a:r>
              <a:rPr lang="tr-TR" dirty="0" smtClean="0"/>
              <a:t> </a:t>
            </a:r>
            <a:r>
              <a:rPr lang="tr-TR" dirty="0" err="1" smtClean="0"/>
              <a:t>LSTMs</a:t>
            </a:r>
            <a:r>
              <a:rPr lang="tr-TR" dirty="0" smtClean="0"/>
              <a:t>?**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Solves</a:t>
            </a:r>
            <a:r>
              <a:rPr lang="tr-TR" dirty="0" smtClean="0"/>
              <a:t> </a:t>
            </a:r>
            <a:r>
              <a:rPr lang="tr-TR" dirty="0" err="1" smtClean="0"/>
              <a:t>long-term</a:t>
            </a:r>
            <a:r>
              <a:rPr lang="tr-TR" dirty="0" smtClean="0"/>
              <a:t> </a:t>
            </a:r>
            <a:r>
              <a:rPr lang="tr-TR" dirty="0" err="1" smtClean="0"/>
              <a:t>dependency</a:t>
            </a:r>
            <a:r>
              <a:rPr lang="tr-TR" dirty="0" smtClean="0"/>
              <a:t> </a:t>
            </a:r>
            <a:r>
              <a:rPr lang="tr-TR" dirty="0" err="1" smtClean="0"/>
              <a:t>issues</a:t>
            </a:r>
            <a:r>
              <a:rPr lang="tr-TR" dirty="0" smtClean="0"/>
              <a:t> in </a:t>
            </a:r>
            <a:r>
              <a:rPr lang="tr-TR" dirty="0" err="1" smtClean="0"/>
              <a:t>RNNs</a:t>
            </a:r>
            <a:r>
              <a:rPr lang="tr-TR" dirty="0" smtClean="0"/>
              <a:t>.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Achieves</a:t>
            </a:r>
            <a:r>
              <a:rPr lang="tr-TR" dirty="0" smtClean="0"/>
              <a:t> </a:t>
            </a:r>
            <a:r>
              <a:rPr lang="tr-TR" dirty="0" err="1" smtClean="0"/>
              <a:t>state</a:t>
            </a:r>
            <a:r>
              <a:rPr lang="tr-TR" dirty="0" smtClean="0"/>
              <a:t>-of-</a:t>
            </a:r>
            <a:r>
              <a:rPr lang="tr-TR" dirty="0" err="1" smtClean="0"/>
              <a:t>the</a:t>
            </a:r>
            <a:r>
              <a:rPr lang="tr-TR" dirty="0" smtClean="0"/>
              <a:t>-art </a:t>
            </a:r>
            <a:r>
              <a:rPr lang="tr-TR" dirty="0" err="1" smtClean="0"/>
              <a:t>performance</a:t>
            </a:r>
            <a:r>
              <a:rPr lang="tr-TR" dirty="0" smtClean="0"/>
              <a:t> in </a:t>
            </a:r>
            <a:r>
              <a:rPr lang="tr-TR" dirty="0" err="1" smtClean="0"/>
              <a:t>tasks</a:t>
            </a:r>
            <a:r>
              <a:rPr lang="tr-TR" dirty="0" smtClean="0"/>
              <a:t> </a:t>
            </a:r>
            <a:r>
              <a:rPr lang="tr-TR" dirty="0" err="1" smtClean="0"/>
              <a:t>like</a:t>
            </a:r>
            <a:r>
              <a:rPr lang="tr-TR" dirty="0" smtClean="0"/>
              <a:t>:  </a:t>
            </a:r>
          </a:p>
          <a:p>
            <a:r>
              <a:rPr lang="tr-TR" dirty="0" smtClean="0"/>
              <a:t>  - Machine </a:t>
            </a:r>
            <a:r>
              <a:rPr lang="tr-TR" dirty="0" err="1" smtClean="0"/>
              <a:t>translation</a:t>
            </a:r>
            <a:r>
              <a:rPr lang="tr-TR" dirty="0" smtClean="0"/>
              <a:t>  </a:t>
            </a:r>
          </a:p>
          <a:p>
            <a:r>
              <a:rPr lang="tr-TR" dirty="0" smtClean="0"/>
              <a:t>  - Speech </a:t>
            </a:r>
            <a:r>
              <a:rPr lang="tr-TR" dirty="0" err="1" smtClean="0"/>
              <a:t>recognition</a:t>
            </a:r>
            <a:r>
              <a:rPr lang="tr-TR" dirty="0" smtClean="0"/>
              <a:t>  </a:t>
            </a:r>
          </a:p>
          <a:p>
            <a:r>
              <a:rPr lang="tr-TR" dirty="0" smtClean="0"/>
              <a:t>  - Time-</a:t>
            </a:r>
            <a:r>
              <a:rPr lang="tr-TR" dirty="0" err="1" smtClean="0"/>
              <a:t>series</a:t>
            </a:r>
            <a:r>
              <a:rPr lang="tr-TR" dirty="0" smtClean="0"/>
              <a:t> </a:t>
            </a:r>
            <a:r>
              <a:rPr lang="tr-TR" dirty="0" err="1" smtClean="0"/>
              <a:t>forecasting</a:t>
            </a:r>
            <a:r>
              <a:rPr lang="tr-TR" dirty="0" smtClean="0"/>
              <a:t>  </a:t>
            </a:r>
          </a:p>
          <a:p>
            <a:endParaRPr lang="tr-TR" dirty="0" smtClean="0"/>
          </a:p>
          <a:p>
            <a:r>
              <a:rPr lang="tr-TR" dirty="0" smtClean="0"/>
              <a:t>---</a:t>
            </a:r>
          </a:p>
          <a:p>
            <a:endParaRPr lang="tr-TR" dirty="0" smtClean="0"/>
          </a:p>
          <a:p>
            <a:r>
              <a:rPr lang="tr-TR" dirty="0" smtClean="0"/>
              <a:t>**Türkçe Açıklama:**  </a:t>
            </a:r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</a:t>
            </a:r>
            <a:r>
              <a:rPr lang="tr-TR" dirty="0" err="1" smtClean="0"/>
              <a:t>Long</a:t>
            </a:r>
            <a:r>
              <a:rPr lang="tr-TR" dirty="0" smtClean="0"/>
              <a:t> </a:t>
            </a:r>
            <a:r>
              <a:rPr lang="tr-TR" dirty="0" err="1" smtClean="0"/>
              <a:t>Short-Term</a:t>
            </a:r>
            <a:r>
              <a:rPr lang="tr-TR" dirty="0" smtClean="0"/>
              <a:t> Memory (LSTM)**  </a:t>
            </a:r>
          </a:p>
          <a:p>
            <a:endParaRPr lang="tr-TR" dirty="0" smtClean="0"/>
          </a:p>
          <a:p>
            <a:r>
              <a:rPr lang="tr-TR" dirty="0" smtClean="0"/>
              <a:t>**LSTM Nedir?**  </a:t>
            </a:r>
          </a:p>
          <a:p>
            <a:r>
              <a:rPr lang="tr-TR" dirty="0" smtClean="0"/>
              <a:t>LSTM, standart </a:t>
            </a:r>
            <a:r>
              <a:rPr lang="tr-TR" dirty="0" err="1" smtClean="0"/>
              <a:t>RNN'lerdeki</a:t>
            </a:r>
            <a:r>
              <a:rPr lang="tr-TR" dirty="0" smtClean="0"/>
              <a:t> **</a:t>
            </a:r>
            <a:r>
              <a:rPr lang="tr-TR" dirty="0" err="1" smtClean="0"/>
              <a:t>gradient</a:t>
            </a:r>
            <a:r>
              <a:rPr lang="tr-TR" dirty="0" smtClean="0"/>
              <a:t> kaybolması sorununu** çözmek için tasarlanmış özel bir Tekrarlayan Sinir Ağı türüdür. Geleneksel </a:t>
            </a:r>
            <a:r>
              <a:rPr lang="tr-TR" dirty="0" err="1" smtClean="0"/>
              <a:t>RNN'lerin</a:t>
            </a:r>
            <a:r>
              <a:rPr lang="tr-TR" dirty="0" smtClean="0"/>
              <a:t> uzun dizilerde bilgi kaybetmesinin aksine, </a:t>
            </a:r>
            <a:r>
              <a:rPr lang="tr-TR" dirty="0" err="1" smtClean="0"/>
              <a:t>LSTM'ler</a:t>
            </a:r>
            <a:r>
              <a:rPr lang="tr-TR" dirty="0" smtClean="0"/>
              <a:t> bilgi akışını kontrol eden **kapı mekanizmaları** kullanarak uzun vadeli bağımlılıkları korur.  </a:t>
            </a:r>
          </a:p>
          <a:p>
            <a:endParaRPr lang="tr-TR" dirty="0" smtClean="0"/>
          </a:p>
          <a:p>
            <a:r>
              <a:rPr lang="tr-TR" dirty="0" smtClean="0"/>
              <a:t>**LSTM Hücresinin Temel Bileşenleri:**  </a:t>
            </a:r>
          </a:p>
          <a:p>
            <a:r>
              <a:rPr lang="tr-TR" dirty="0" smtClean="0"/>
              <a:t>1. **Unutma Kapısı (</a:t>
            </a:r>
            <a:r>
              <a:rPr lang="tr-TR" dirty="0" err="1" smtClean="0"/>
              <a:t>Forget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)**:  </a:t>
            </a:r>
          </a:p>
          <a:p>
            <a:r>
              <a:rPr lang="tr-TR" dirty="0" smtClean="0"/>
              <a:t>   - Hücre durumundan hangi bilgilerin **çıkarılacağına** karar verir.  </a:t>
            </a:r>
          </a:p>
          <a:p>
            <a:r>
              <a:rPr lang="tr-TR" dirty="0" smtClean="0"/>
              <a:t>   - Sigmoid fonksiyonu (0-1 arası çıktı) ile saklama oranını belirler.  </a:t>
            </a:r>
          </a:p>
          <a:p>
            <a:r>
              <a:rPr lang="tr-TR" dirty="0" smtClean="0"/>
              <a:t>   - Formül: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f_t</a:t>
            </a:r>
            <a:r>
              <a:rPr lang="tr-TR" dirty="0" smtClean="0"/>
              <a:t> = \</a:t>
            </a:r>
            <a:r>
              <a:rPr lang="tr-TR" dirty="0" err="1" smtClean="0"/>
              <a:t>sigma</a:t>
            </a:r>
            <a:r>
              <a:rPr lang="tr-TR" dirty="0" smtClean="0"/>
              <a:t>(</a:t>
            </a:r>
            <a:r>
              <a:rPr lang="tr-TR" dirty="0" err="1" smtClean="0"/>
              <a:t>W_f</a:t>
            </a:r>
            <a:r>
              <a:rPr lang="tr-TR" dirty="0" smtClean="0"/>
              <a:t>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b_f</a:t>
            </a:r>
            <a:r>
              <a:rPr lang="tr-TR" dirty="0" smtClean="0"/>
              <a:t>)</a:t>
            </a:r>
          </a:p>
          <a:p>
            <a:r>
              <a:rPr lang="tr-TR" dirty="0" smtClean="0"/>
              <a:t>     \]  </a:t>
            </a:r>
          </a:p>
          <a:p>
            <a:endParaRPr lang="tr-TR" dirty="0" smtClean="0"/>
          </a:p>
          <a:p>
            <a:r>
              <a:rPr lang="tr-TR" dirty="0" smtClean="0"/>
              <a:t>2. **Giriş Kapısı (</a:t>
            </a:r>
            <a:r>
              <a:rPr lang="tr-TR" dirty="0" err="1" smtClean="0"/>
              <a:t>Input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)**:  </a:t>
            </a:r>
          </a:p>
          <a:p>
            <a:r>
              <a:rPr lang="tr-TR" dirty="0" smtClean="0"/>
              <a:t>   - Hücre durumuna hangi **yeni bilgilerin ekleneceğini** belirler.  </a:t>
            </a:r>
          </a:p>
          <a:p>
            <a:r>
              <a:rPr lang="tr-TR" dirty="0" smtClean="0"/>
              <a:t>   - Sigmoid katmanı (filtre) ve </a:t>
            </a:r>
            <a:r>
              <a:rPr lang="tr-TR" dirty="0" err="1" smtClean="0"/>
              <a:t>tanh</a:t>
            </a:r>
            <a:r>
              <a:rPr lang="tr-TR" dirty="0" smtClean="0"/>
              <a:t> katmanı (aday değerler) ile çalışır.  </a:t>
            </a:r>
          </a:p>
          <a:p>
            <a:r>
              <a:rPr lang="tr-TR" dirty="0" smtClean="0"/>
              <a:t>   - Formüller: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i_t</a:t>
            </a:r>
            <a:r>
              <a:rPr lang="tr-TR" dirty="0" smtClean="0"/>
              <a:t> = \</a:t>
            </a:r>
            <a:r>
              <a:rPr lang="tr-TR" dirty="0" err="1" smtClean="0"/>
              <a:t>sigma</a:t>
            </a:r>
            <a:r>
              <a:rPr lang="tr-TR" dirty="0" smtClean="0"/>
              <a:t>(</a:t>
            </a:r>
            <a:r>
              <a:rPr lang="tr-TR" dirty="0" err="1" smtClean="0"/>
              <a:t>W_i</a:t>
            </a:r>
            <a:r>
              <a:rPr lang="tr-TR" dirty="0" smtClean="0"/>
              <a:t>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b_i</a:t>
            </a:r>
            <a:r>
              <a:rPr lang="tr-TR" dirty="0" smtClean="0"/>
              <a:t>) \</a:t>
            </a:r>
            <a:r>
              <a:rPr lang="tr-TR" dirty="0" err="1" smtClean="0"/>
              <a:t>quad</a:t>
            </a:r>
            <a:r>
              <a:rPr lang="tr-TR" dirty="0" smtClean="0"/>
              <a:t> \</a:t>
            </a:r>
            <a:r>
              <a:rPr lang="tr-TR" dirty="0" err="1" smtClean="0"/>
              <a:t>text</a:t>
            </a:r>
            <a:r>
              <a:rPr lang="tr-TR" dirty="0" smtClean="0"/>
              <a:t>{(Sigmoid)}</a:t>
            </a:r>
          </a:p>
          <a:p>
            <a:r>
              <a:rPr lang="tr-TR" dirty="0" smtClean="0"/>
              <a:t>     \]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\</a:t>
            </a:r>
            <a:r>
              <a:rPr lang="tr-TR" dirty="0" err="1" smtClean="0"/>
              <a:t>tilde</a:t>
            </a:r>
            <a:r>
              <a:rPr lang="tr-TR" dirty="0" smtClean="0"/>
              <a:t>{C}_t = \</a:t>
            </a:r>
            <a:r>
              <a:rPr lang="tr-TR" dirty="0" err="1" smtClean="0"/>
              <a:t>tanh</a:t>
            </a:r>
            <a:r>
              <a:rPr lang="tr-TR" dirty="0" smtClean="0"/>
              <a:t>(W_C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b_C</a:t>
            </a:r>
            <a:r>
              <a:rPr lang="tr-TR" dirty="0" smtClean="0"/>
              <a:t>) \</a:t>
            </a:r>
            <a:r>
              <a:rPr lang="tr-TR" dirty="0" err="1" smtClean="0"/>
              <a:t>quad</a:t>
            </a:r>
            <a:r>
              <a:rPr lang="tr-TR" dirty="0" smtClean="0"/>
              <a:t> \</a:t>
            </a:r>
            <a:r>
              <a:rPr lang="tr-TR" dirty="0" err="1" smtClean="0"/>
              <a:t>text</a:t>
            </a:r>
            <a:r>
              <a:rPr lang="tr-TR" dirty="0" smtClean="0"/>
              <a:t>{(Aday Durum)}</a:t>
            </a:r>
          </a:p>
          <a:p>
            <a:r>
              <a:rPr lang="tr-TR" dirty="0" smtClean="0"/>
              <a:t>     \]  </a:t>
            </a:r>
          </a:p>
          <a:p>
            <a:endParaRPr lang="tr-TR" dirty="0" smtClean="0"/>
          </a:p>
          <a:p>
            <a:r>
              <a:rPr lang="tr-TR" dirty="0" smtClean="0"/>
              <a:t>3. **Hücre Durumunun Güncellenmesi**:  </a:t>
            </a:r>
          </a:p>
          <a:p>
            <a:r>
              <a:rPr lang="tr-TR" dirty="0" smtClean="0"/>
              <a:t>   - Unutma kapısı (\(</a:t>
            </a:r>
            <a:r>
              <a:rPr lang="tr-TR" dirty="0" err="1" smtClean="0"/>
              <a:t>f_t</a:t>
            </a:r>
            <a:r>
              <a:rPr lang="tr-TR" dirty="0" smtClean="0"/>
              <a:t>\)) ve giriş kapısı (\(</a:t>
            </a:r>
            <a:r>
              <a:rPr lang="tr-TR" dirty="0" err="1" smtClean="0"/>
              <a:t>i_t</a:t>
            </a:r>
            <a:r>
              <a:rPr lang="tr-TR" dirty="0" smtClean="0"/>
              <a:t>, \</a:t>
            </a:r>
            <a:r>
              <a:rPr lang="tr-TR" dirty="0" err="1" smtClean="0"/>
              <a:t>tilde</a:t>
            </a:r>
            <a:r>
              <a:rPr lang="tr-TR" dirty="0" smtClean="0"/>
              <a:t>{C}_t\)) çıktıları kullanılarak hücre durumu güncellenir: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C_t</a:t>
            </a:r>
            <a:r>
              <a:rPr lang="tr-TR" dirty="0" smtClean="0"/>
              <a:t> = </a:t>
            </a:r>
            <a:r>
              <a:rPr lang="tr-TR" dirty="0" err="1" smtClean="0"/>
              <a:t>f_t</a:t>
            </a:r>
            <a:r>
              <a:rPr lang="tr-TR" dirty="0" smtClean="0"/>
              <a:t> \</a:t>
            </a:r>
            <a:r>
              <a:rPr lang="tr-TR" dirty="0" err="1" smtClean="0"/>
              <a:t>odot</a:t>
            </a:r>
            <a:r>
              <a:rPr lang="tr-TR" dirty="0" smtClean="0"/>
              <a:t> C_{t-1} + </a:t>
            </a:r>
            <a:r>
              <a:rPr lang="tr-TR" dirty="0" err="1" smtClean="0"/>
              <a:t>i_t</a:t>
            </a:r>
            <a:r>
              <a:rPr lang="tr-TR" dirty="0" smtClean="0"/>
              <a:t> \</a:t>
            </a:r>
            <a:r>
              <a:rPr lang="tr-TR" dirty="0" err="1" smtClean="0"/>
              <a:t>odot</a:t>
            </a:r>
            <a:r>
              <a:rPr lang="tr-TR" dirty="0" smtClean="0"/>
              <a:t> \</a:t>
            </a:r>
            <a:r>
              <a:rPr lang="tr-TR" dirty="0" err="1" smtClean="0"/>
              <a:t>tilde</a:t>
            </a:r>
            <a:r>
              <a:rPr lang="tr-TR" dirty="0" smtClean="0"/>
              <a:t>{C}_t</a:t>
            </a:r>
          </a:p>
          <a:p>
            <a:r>
              <a:rPr lang="tr-TR" dirty="0" smtClean="0"/>
              <a:t>     \]  </a:t>
            </a:r>
          </a:p>
          <a:p>
            <a:r>
              <a:rPr lang="tr-TR" dirty="0" smtClean="0"/>
              <a:t>   - \(\</a:t>
            </a:r>
            <a:r>
              <a:rPr lang="tr-TR" dirty="0" err="1" smtClean="0"/>
              <a:t>odot</a:t>
            </a:r>
            <a:r>
              <a:rPr lang="tr-TR" dirty="0" smtClean="0"/>
              <a:t>\) **eleman-bazlı çarpma** işlemini temsil eder.  </a:t>
            </a:r>
          </a:p>
          <a:p>
            <a:endParaRPr lang="tr-TR" dirty="0" smtClean="0"/>
          </a:p>
          <a:p>
            <a:r>
              <a:rPr lang="tr-TR" dirty="0" smtClean="0"/>
              <a:t>4. **Çıkış Kapısı (</a:t>
            </a:r>
            <a:r>
              <a:rPr lang="tr-TR" dirty="0" err="1" smtClean="0"/>
              <a:t>Output</a:t>
            </a:r>
            <a:r>
              <a:rPr lang="tr-TR" dirty="0" smtClean="0"/>
              <a:t> </a:t>
            </a:r>
            <a:r>
              <a:rPr lang="tr-TR" dirty="0" err="1" smtClean="0"/>
              <a:t>Gate</a:t>
            </a:r>
            <a:r>
              <a:rPr lang="tr-TR" dirty="0" smtClean="0"/>
              <a:t>)**:  </a:t>
            </a:r>
          </a:p>
          <a:p>
            <a:r>
              <a:rPr lang="tr-TR" dirty="0" smtClean="0"/>
              <a:t>   - Hücre durumunun hangi kısmının **çıktı** olarak kullanılacağını belirler (\(</a:t>
            </a:r>
            <a:r>
              <a:rPr lang="tr-TR" dirty="0" err="1" smtClean="0"/>
              <a:t>h_t</a:t>
            </a:r>
            <a:r>
              <a:rPr lang="tr-TR" dirty="0" smtClean="0"/>
              <a:t>\)):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o_t</a:t>
            </a:r>
            <a:r>
              <a:rPr lang="tr-TR" dirty="0" smtClean="0"/>
              <a:t> = \</a:t>
            </a:r>
            <a:r>
              <a:rPr lang="tr-TR" dirty="0" err="1" smtClean="0"/>
              <a:t>sigma</a:t>
            </a:r>
            <a:r>
              <a:rPr lang="tr-TR" dirty="0" smtClean="0"/>
              <a:t>(</a:t>
            </a:r>
            <a:r>
              <a:rPr lang="tr-TR" dirty="0" err="1" smtClean="0"/>
              <a:t>W_o</a:t>
            </a:r>
            <a:r>
              <a:rPr lang="tr-TR" dirty="0" smtClean="0"/>
              <a:t> \</a:t>
            </a:r>
            <a:r>
              <a:rPr lang="tr-TR" dirty="0" err="1" smtClean="0"/>
              <a:t>cdot</a:t>
            </a:r>
            <a:r>
              <a:rPr lang="tr-TR" dirty="0" smtClean="0"/>
              <a:t> [h_{t-1}, </a:t>
            </a:r>
            <a:r>
              <a:rPr lang="tr-TR" dirty="0" err="1" smtClean="0"/>
              <a:t>x_t</a:t>
            </a:r>
            <a:r>
              <a:rPr lang="tr-TR" dirty="0" smtClean="0"/>
              <a:t>] + </a:t>
            </a:r>
            <a:r>
              <a:rPr lang="tr-TR" dirty="0" err="1" smtClean="0"/>
              <a:t>b_o</a:t>
            </a:r>
            <a:r>
              <a:rPr lang="tr-TR" dirty="0" smtClean="0"/>
              <a:t>)</a:t>
            </a:r>
          </a:p>
          <a:p>
            <a:r>
              <a:rPr lang="tr-TR" dirty="0" smtClean="0"/>
              <a:t>     \]  </a:t>
            </a:r>
          </a:p>
          <a:p>
            <a:r>
              <a:rPr lang="tr-TR" dirty="0" smtClean="0"/>
              <a:t>     \[</a:t>
            </a:r>
          </a:p>
          <a:p>
            <a:r>
              <a:rPr lang="tr-TR" dirty="0" smtClean="0"/>
              <a:t>     </a:t>
            </a:r>
            <a:r>
              <a:rPr lang="tr-TR" dirty="0" err="1" smtClean="0"/>
              <a:t>h_t</a:t>
            </a:r>
            <a:r>
              <a:rPr lang="tr-TR" dirty="0" smtClean="0"/>
              <a:t> = </a:t>
            </a:r>
            <a:r>
              <a:rPr lang="tr-TR" dirty="0" err="1" smtClean="0"/>
              <a:t>o_t</a:t>
            </a:r>
            <a:r>
              <a:rPr lang="tr-TR" dirty="0" smtClean="0"/>
              <a:t> \</a:t>
            </a:r>
            <a:r>
              <a:rPr lang="tr-TR" dirty="0" err="1" smtClean="0"/>
              <a:t>odot</a:t>
            </a:r>
            <a:r>
              <a:rPr lang="tr-TR" dirty="0" smtClean="0"/>
              <a:t> \</a:t>
            </a:r>
            <a:r>
              <a:rPr lang="tr-TR" dirty="0" err="1" smtClean="0"/>
              <a:t>tanh</a:t>
            </a:r>
            <a:r>
              <a:rPr lang="tr-TR" dirty="0" smtClean="0"/>
              <a:t>(</a:t>
            </a:r>
            <a:r>
              <a:rPr lang="tr-TR" dirty="0" err="1" smtClean="0"/>
              <a:t>C_t</a:t>
            </a:r>
            <a:r>
              <a:rPr lang="tr-TR" dirty="0" smtClean="0"/>
              <a:t>)</a:t>
            </a:r>
          </a:p>
          <a:p>
            <a:r>
              <a:rPr lang="tr-TR" dirty="0" smtClean="0"/>
              <a:t>     \]  </a:t>
            </a:r>
          </a:p>
          <a:p>
            <a:endParaRPr lang="tr-TR" dirty="0" smtClean="0"/>
          </a:p>
          <a:p>
            <a:r>
              <a:rPr lang="tr-TR" dirty="0" smtClean="0"/>
              <a:t>**Neden LSTM Kullanılır?**  </a:t>
            </a:r>
          </a:p>
          <a:p>
            <a:r>
              <a:rPr lang="tr-TR" dirty="0" smtClean="0"/>
              <a:t>- </a:t>
            </a:r>
            <a:r>
              <a:rPr lang="tr-TR" dirty="0" err="1" smtClean="0"/>
              <a:t>RNN'lerdeki</a:t>
            </a:r>
            <a:r>
              <a:rPr lang="tr-TR" dirty="0" smtClean="0"/>
              <a:t> uzun vadeli bağımlılık sorununu çözer.  </a:t>
            </a:r>
          </a:p>
          <a:p>
            <a:r>
              <a:rPr lang="tr-TR" dirty="0" smtClean="0"/>
              <a:t>- Aşağıdaki görevlerde üstün performans sağlar:  </a:t>
            </a:r>
          </a:p>
          <a:p>
            <a:r>
              <a:rPr lang="tr-TR" dirty="0" smtClean="0"/>
              <a:t>  - Makine çevirisi  </a:t>
            </a:r>
          </a:p>
          <a:p>
            <a:r>
              <a:rPr lang="tr-TR" dirty="0" smtClean="0"/>
              <a:t>  - Konuşma tanıma  </a:t>
            </a:r>
          </a:p>
          <a:p>
            <a:r>
              <a:rPr lang="tr-TR" dirty="0" smtClean="0"/>
              <a:t>  - Zaman serisi tahmini  </a:t>
            </a:r>
          </a:p>
          <a:p>
            <a:endParaRPr lang="tr-TR" dirty="0" smtClean="0"/>
          </a:p>
          <a:p>
            <a:r>
              <a:rPr lang="tr-TR" dirty="0" smtClean="0"/>
              <a:t>---  </a:t>
            </a:r>
          </a:p>
          <a:p>
            <a:r>
              <a:rPr lang="tr-TR" dirty="0" smtClean="0"/>
              <a:t>**Özet**: </a:t>
            </a:r>
            <a:r>
              <a:rPr lang="tr-TR" dirty="0" err="1" smtClean="0"/>
              <a:t>LSTM'ler</a:t>
            </a:r>
            <a:r>
              <a:rPr lang="tr-TR" dirty="0" smtClean="0"/>
              <a:t>, kapı mekanizmalarıyla bilgi akışını kontrol ederek </a:t>
            </a:r>
            <a:r>
              <a:rPr lang="tr-TR" dirty="0" err="1" smtClean="0"/>
              <a:t>RNN'lerin</a:t>
            </a:r>
            <a:r>
              <a:rPr lang="tr-TR" dirty="0" smtClean="0"/>
              <a:t> zayıf yönlerini güçlendirir. Bu yapı, hem basit hem de karmaşık sıralı veri görevlerinde etkilidir.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91A12D-267E-469F-A4DC-AD7CA34358D7}" type="slidenum">
              <a:rPr lang="tr-TR" smtClean="0"/>
              <a:t>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3730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220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7026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75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70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092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79220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4799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8738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7879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289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050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AA17BC7-5B0E-483C-84BF-08796FA41199}" type="datetimeFigureOut">
              <a:rPr lang="tr-TR" smtClean="0"/>
              <a:t>4.03.2025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59BF943-8AC5-4010-AA6D-24D2A3BD50B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0680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GENERATIVE AI 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4800" dirty="0"/>
              <a:t>WEEK-3 </a:t>
            </a:r>
          </a:p>
          <a:p>
            <a:r>
              <a:rPr lang="tr-TR" dirty="0" err="1"/>
              <a:t>Asst.Prof.Dr.Murat</a:t>
            </a:r>
            <a:r>
              <a:rPr lang="tr-TR" dirty="0"/>
              <a:t> ŞİMŞEK</a:t>
            </a:r>
          </a:p>
        </p:txBody>
      </p:sp>
    </p:spTree>
    <p:extLst>
      <p:ext uri="{BB962C8B-B14F-4D97-AF65-F5344CB8AC3E}">
        <p14:creationId xmlns:p14="http://schemas.microsoft.com/office/powerpoint/2010/main" val="187575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695" y="1299775"/>
            <a:ext cx="9550276" cy="47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96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088" y="1148010"/>
            <a:ext cx="9674578" cy="471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453" y="1027361"/>
            <a:ext cx="9063080" cy="49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7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 smtClean="0"/>
              <a:t>RNN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234" y="1651012"/>
            <a:ext cx="9305234" cy="47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 smtClean="0"/>
              <a:t>RNN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02" y="1366653"/>
            <a:ext cx="9964541" cy="516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7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 smtClean="0"/>
              <a:t>RNN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141" y="1309511"/>
            <a:ext cx="8911576" cy="482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01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 smtClean="0"/>
              <a:t>RNN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657" y="1060616"/>
            <a:ext cx="9859751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 smtClean="0"/>
              <a:t>RNN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55" y="1804545"/>
            <a:ext cx="10058400" cy="39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3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 smtClean="0"/>
              <a:t>LSTM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869" y="1470016"/>
            <a:ext cx="10012172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2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 smtClean="0"/>
              <a:t>GRU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25" y="1488544"/>
            <a:ext cx="983117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02" y="1625600"/>
            <a:ext cx="10449828" cy="48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22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Self-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15" y="1429812"/>
            <a:ext cx="992643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4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Self-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64" y="1595432"/>
            <a:ext cx="9935962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Self-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198" y="1716900"/>
            <a:ext cx="9099379" cy="457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1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Self-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39" y="1409858"/>
            <a:ext cx="9878804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10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Self-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070" y="1478305"/>
            <a:ext cx="9593014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3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Multi-</a:t>
            </a:r>
            <a:r>
              <a:rPr lang="tr-TR" dirty="0" err="1"/>
              <a:t>Headed</a:t>
            </a:r>
            <a:r>
              <a:rPr lang="tr-TR" dirty="0"/>
              <a:t> 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1" y="1865170"/>
            <a:ext cx="10116962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1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Multi-</a:t>
            </a:r>
            <a:r>
              <a:rPr lang="tr-TR" dirty="0" err="1"/>
              <a:t>Headed</a:t>
            </a:r>
            <a:r>
              <a:rPr lang="tr-TR" dirty="0"/>
              <a:t> 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134" y="1490132"/>
            <a:ext cx="9491442" cy="496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Multi-</a:t>
            </a:r>
            <a:r>
              <a:rPr lang="tr-TR" dirty="0" err="1"/>
              <a:t>Headed</a:t>
            </a:r>
            <a:r>
              <a:rPr lang="tr-TR" dirty="0"/>
              <a:t> </a:t>
            </a:r>
            <a:r>
              <a:rPr lang="tr-TR" dirty="0" err="1"/>
              <a:t>Attention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302" y="1693333"/>
            <a:ext cx="854510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575E46A4-1694-5E50-A851-83FEEEA8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44" y="733804"/>
            <a:ext cx="4585076" cy="586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3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6" y="961512"/>
            <a:ext cx="10583752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9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898" y="1333642"/>
            <a:ext cx="9266837" cy="493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38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51" y="775917"/>
            <a:ext cx="9659698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32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31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20" y="816566"/>
            <a:ext cx="9726382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9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32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32" y="1118696"/>
            <a:ext cx="1003122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42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C01A3-BCB5-9342-FBF7-48E3C9586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2A9CDF8-F5A9-D2E0-BABA-3AE0655608C7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9712166A-44A0-F421-9988-9159E685CB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LLM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4E441F3C-E6C4-725F-157D-BEF420935C7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33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77" y="947391"/>
            <a:ext cx="10002646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1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52BCD-BAC9-BE45-F0BE-96111A10A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130B8FF-2E71-462F-517B-4A06540CA888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6046CDD6-96AD-28DC-BE48-4B2568831E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82362516-896E-86C5-9636-B71B729F0619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34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9D95B4D-0D88-CE63-6FF0-64BDFABAD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895" y="902227"/>
            <a:ext cx="9183705" cy="530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76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44CE1-0494-9A5F-DC20-F8BC10679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133232E-6E56-9EC4-24D1-25EABB4DCBD6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21BEDF1A-BA41-C519-1593-D51357A2C7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00B206DC-B458-B442-27F4-1D0990921048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35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CF4B178-6D6B-8836-E2AE-894B02E9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87" y="816566"/>
            <a:ext cx="806880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63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D33DF-FD5C-16A7-DD93-DCC9E3EF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F1D94BE4-CF8E-9865-7F80-3E4F8F330395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B0CD7EE5-8089-8285-34C5-013CA267F0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9D4BBD77-D9F3-C7AF-94BF-C90850F554B1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36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7F4DC83-2640-1A36-95BA-2EB36091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60" y="1028365"/>
            <a:ext cx="7706801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96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4C738-A860-CBCA-8BE0-2F6EF9195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3F1186B-90BD-7C10-3E9E-77D779EB469C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CC7FDAF3-D3B3-9B25-ADF4-D2AC2BD23B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A4CD033D-B607-95FB-FCF6-E853DF55A7C4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37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D0C1947-F106-4EC8-797A-BDCE3AD4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2" y="1252233"/>
            <a:ext cx="8421275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7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FE8EA-B960-6193-25F3-B351E1B44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D2E88C2-D779-05FE-DAA7-7515B08B953F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08F2DF7F-B2E8-D0F8-8C90-15ED97708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322522D3-131D-EF4B-CD56-7FB2A1DC3D0C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38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87A621E-0CA5-13DB-0CAD-0D13C6250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71" y="1007018"/>
            <a:ext cx="9783577" cy="51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0DF6A-83CB-075E-944B-51D797A2F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8BB713A-7F4E-B2D0-9755-9DCFE2C7A86D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EBA2F783-F8B7-EC6A-0EA2-5CDBCB60B1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B8A64452-19C6-FCD8-30CA-014CB63B9529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39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591DCCC-C221-D9AE-1A01-BBE7C892C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6" y="816566"/>
            <a:ext cx="10025318" cy="544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39" y="1394586"/>
            <a:ext cx="9354856" cy="174331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68" y="3356209"/>
            <a:ext cx="9354856" cy="171473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958" y="5070948"/>
            <a:ext cx="9030960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50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4E6C-E983-4A81-4E1E-3A572287E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D4BDAB4A-EAC9-598B-0C59-A8A2890F623E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03DD13AD-392D-1A83-22BF-8EB4C379F4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5FF3BD82-1C86-A683-E37C-F334AAB680D3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2E15952-DD52-05C9-1A52-7F754DAB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18" y="918254"/>
            <a:ext cx="10170397" cy="55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6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07329-1F7F-ED58-900E-5D3E74D02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B480753-8697-8CD3-A2E3-BF1BFEDAEBBF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FB37CF33-A4C2-2800-B65B-952BE3BEA4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669AF563-1FE4-FC90-8DC5-4383945D4069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097FBB2-25D3-06AC-2FCC-DDD79E5E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32" y="1010045"/>
            <a:ext cx="10083258" cy="52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39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3CB4-9F22-AFD4-3152-7870632C7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2BB80B25-849A-0702-5FBE-DE31EEDAFA21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4456FCA2-55EB-65C5-739A-25D3D694A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C7384275-7E4F-5422-014D-C45C401FCB36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42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3110E96-19D3-8920-0DA6-E08AE6BB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10" y="989479"/>
            <a:ext cx="9563291" cy="54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18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AEAA7-65C3-A22A-9712-A3FF6B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135EA65E-E2D0-3B70-3739-7A6EABCECBAF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3C0B5395-E1C6-1DB3-2F37-5B702B39E4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581E6C90-3B4F-67A1-AC6A-2A2437C38DD6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43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088225F-6B3C-D615-9B5F-B8786C808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99" y="895394"/>
            <a:ext cx="10136545" cy="55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23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6D80E-CC2A-6F16-8ECE-CAF135C6C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AEA072CE-4954-7045-F725-C885EDAF4D31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E5EAF712-490B-C58B-7FA3-8C97BA36A2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FCC0A9D6-C4DC-FCB7-D81F-24F066DA4917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44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98A30D0-2089-5433-570F-71857B0BE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98" y="816566"/>
            <a:ext cx="9541612" cy="55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91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1122-D6B7-EA6B-224E-80A094C04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3DDB16A-A3AB-B62D-3E8F-B9F6FCEFC3F1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4B904E5B-5250-6FD5-2D17-3D243A192D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DCABF978-B75F-F848-15C7-848424762532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45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D1BF480-0F47-846F-D682-D7613D85E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38" y="816565"/>
            <a:ext cx="9955608" cy="566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05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12B5D-F172-8A5E-956E-637C893E5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CE74A9D-D64A-2286-D4EB-99B035DE132A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1DA5429C-3A5D-85BE-4670-430EB7ED6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CFF29570-CC1F-F60A-3F98-F195660A4B99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46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0D9139F-8312-DEFB-7FC7-D0FC605F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50" y="1007018"/>
            <a:ext cx="9828962" cy="54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43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CB63D-6A66-BE2C-7D18-69C0FD15F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6160E2BB-3AAE-C79A-1CF9-C4F5B02984A3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D27674D7-F0A2-ECF2-4AC0-98A884669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E469B477-0199-E8EA-DC48-CB624C23D431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47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76F89B9-EDE8-D3A7-8645-AFD939AA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86" y="1004548"/>
            <a:ext cx="9463887" cy="564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38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2AA16-F4C0-792B-A487-7EA259FFD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BABF3173-1B34-2DC0-4593-C294804FE58A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112D2498-FDB2-FC67-DCC9-4104C32873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0281EAC4-8EFB-A40B-C25F-1BA735AEB09A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48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1DD9EBC-DAA8-F2EE-0BF5-FEB117022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816566"/>
            <a:ext cx="9863628" cy="581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9940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14495-B3FE-473C-E5CF-1A332DA8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99A078B4-C579-51F6-B477-4E001D1071BE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AC2A91F3-E63C-FBF5-696A-CF3DBFEDE4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FE9C4CDE-468D-67D7-78F7-237262D0DA61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49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B293BDD-DA3C-9084-6DCF-786DE19DE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63" y="996202"/>
            <a:ext cx="9651832" cy="547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4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76" y="1615864"/>
            <a:ext cx="9992267" cy="453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788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50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43" y="2073011"/>
            <a:ext cx="5830114" cy="1267002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911" y="1495507"/>
            <a:ext cx="3534268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43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51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1686962"/>
            <a:ext cx="6077798" cy="282932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681" y="1609302"/>
            <a:ext cx="3486637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79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52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50" y="920430"/>
            <a:ext cx="9488224" cy="559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4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53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96" y="733805"/>
            <a:ext cx="11021963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54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27" y="1066301"/>
            <a:ext cx="10517068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35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55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59" y="963967"/>
            <a:ext cx="995501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81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56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14" y="816566"/>
            <a:ext cx="1034559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135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/>
              <a:t>Transformer</a:t>
            </a:r>
            <a:r>
              <a:rPr lang="tr-TR" dirty="0"/>
              <a:t> Architecture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57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16" y="2076092"/>
            <a:ext cx="968827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00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58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2614330"/>
            <a:ext cx="10116962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69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59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34" y="2052445"/>
            <a:ext cx="10431331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5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54" y="1478844"/>
            <a:ext cx="9212096" cy="462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90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60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97" y="1342734"/>
            <a:ext cx="10602805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65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61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55" y="1156970"/>
            <a:ext cx="10850489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974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62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17" y="948441"/>
            <a:ext cx="10202699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21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63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61" y="961680"/>
            <a:ext cx="10593278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52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64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37" y="1161565"/>
            <a:ext cx="10545647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815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65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1000310"/>
            <a:ext cx="10564699" cy="49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185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66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66" y="923575"/>
            <a:ext cx="10517068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810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67</a:t>
            </a:fld>
            <a:endParaRPr sz="1200">
              <a:latin typeface="Calibri"/>
              <a:cs typeface="Calibri"/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757333"/>
            <a:ext cx="10974332" cy="5953956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81353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62" y="2109434"/>
            <a:ext cx="5973009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21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97" y="1037891"/>
            <a:ext cx="11326806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86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441" y="1430473"/>
            <a:ext cx="9507003" cy="47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417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9" y="947391"/>
            <a:ext cx="11260121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022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2" y="1109339"/>
            <a:ext cx="1067901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9" y="1096098"/>
            <a:ext cx="1130775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2" y="1366549"/>
            <a:ext cx="11041016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88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53" y="926911"/>
            <a:ext cx="1117438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36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155" y="1065992"/>
            <a:ext cx="10155067" cy="54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51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12" y="816566"/>
            <a:ext cx="9840698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315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ACC88-4DBC-E38C-BF71-90BA87255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5CE01EC8-060C-6963-AC63-F01FD91BD144}"/>
              </a:ext>
            </a:extLst>
          </p:cNvPr>
          <p:cNvSpPr/>
          <p:nvPr/>
        </p:nvSpPr>
        <p:spPr>
          <a:xfrm>
            <a:off x="761" y="733805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>
            <a:extLst>
              <a:ext uri="{FF2B5EF4-FFF2-40B4-BE49-F238E27FC236}">
                <a16:creationId xmlns:a16="http://schemas.microsoft.com/office/drawing/2014/main" id="{88B6B34C-0435-1A11-BBBC-84D220DC98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2762" y="-27896"/>
            <a:ext cx="11099800" cy="8444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tr-TR" dirty="0" smtClean="0"/>
              <a:t>Self-</a:t>
            </a:r>
            <a:r>
              <a:rPr lang="tr-TR" dirty="0" err="1" smtClean="0"/>
              <a:t>Attention</a:t>
            </a:r>
            <a:endParaRPr spc="-10" dirty="0"/>
          </a:p>
        </p:txBody>
      </p:sp>
      <p:sp>
        <p:nvSpPr>
          <p:cNvPr id="102" name="object 102">
            <a:extLst>
              <a:ext uri="{FF2B5EF4-FFF2-40B4-BE49-F238E27FC236}">
                <a16:creationId xmlns:a16="http://schemas.microsoft.com/office/drawing/2014/main" id="{198BF14F-F8E2-EC58-4BC9-525AC3A73AAD}"/>
              </a:ext>
            </a:extLst>
          </p:cNvPr>
          <p:cNvSpPr txBox="1"/>
          <p:nvPr/>
        </p:nvSpPr>
        <p:spPr>
          <a:xfrm>
            <a:off x="11907011" y="653348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77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5" name="Dikdörtgen 4"/>
          <p:cNvSpPr/>
          <p:nvPr/>
        </p:nvSpPr>
        <p:spPr>
          <a:xfrm>
            <a:off x="562762" y="733805"/>
            <a:ext cx="2733594" cy="1061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64" y="790038"/>
            <a:ext cx="10345594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0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8" y="1569156"/>
            <a:ext cx="10788495" cy="476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2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10468" y="318911"/>
            <a:ext cx="10772775" cy="1658198"/>
          </a:xfrm>
        </p:spPr>
        <p:txBody>
          <a:bodyPr/>
          <a:lstStyle/>
          <a:p>
            <a:r>
              <a:rPr lang="tr-TR" dirty="0"/>
              <a:t>NLP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417" y="1185333"/>
            <a:ext cx="10325087" cy="524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56205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1445</TotalTime>
  <Words>5980</Words>
  <Application>Microsoft Office PowerPoint</Application>
  <PresentationFormat>Geniş ekran</PresentationFormat>
  <Paragraphs>813</Paragraphs>
  <Slides>77</Slides>
  <Notes>60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77</vt:i4>
      </vt:variant>
    </vt:vector>
  </HeadingPairs>
  <TitlesOfParts>
    <vt:vector size="81" baseType="lpstr">
      <vt:lpstr>Arial</vt:lpstr>
      <vt:lpstr>Calibri</vt:lpstr>
      <vt:lpstr>Calibri Light</vt:lpstr>
      <vt:lpstr>Metropolitan</vt:lpstr>
      <vt:lpstr>GENERATIVE AI </vt:lpstr>
      <vt:lpstr>NLP</vt:lpstr>
      <vt:lpstr>NLP</vt:lpstr>
      <vt:lpstr>NLP</vt:lpstr>
      <vt:lpstr>NLP</vt:lpstr>
      <vt:lpstr>NLP</vt:lpstr>
      <vt:lpstr>NLP</vt:lpstr>
      <vt:lpstr>NLP</vt:lpstr>
      <vt:lpstr>NLP</vt:lpstr>
      <vt:lpstr>NLP</vt:lpstr>
      <vt:lpstr>NLP</vt:lpstr>
      <vt:lpstr>NLP</vt:lpstr>
      <vt:lpstr>RNN</vt:lpstr>
      <vt:lpstr>RNN</vt:lpstr>
      <vt:lpstr>RNN</vt:lpstr>
      <vt:lpstr>RNN</vt:lpstr>
      <vt:lpstr>RNN</vt:lpstr>
      <vt:lpstr>LSTM</vt:lpstr>
      <vt:lpstr>GRU</vt:lpstr>
      <vt:lpstr>Self-Attention</vt:lpstr>
      <vt:lpstr>Self-Attention</vt:lpstr>
      <vt:lpstr>Self-Attention</vt:lpstr>
      <vt:lpstr>Self-Attention</vt:lpstr>
      <vt:lpstr>Self-Attention</vt:lpstr>
      <vt:lpstr>Multi-Headed Attention</vt:lpstr>
      <vt:lpstr>Multi-Headed Attention</vt:lpstr>
      <vt:lpstr>Multi-Headed Attention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LLM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Transformer Architecture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 </dc:title>
  <dc:creator>Lab43</dc:creator>
  <cp:lastModifiedBy>Lab43</cp:lastModifiedBy>
  <cp:revision>95</cp:revision>
  <dcterms:created xsi:type="dcterms:W3CDTF">2025-02-07T20:05:53Z</dcterms:created>
  <dcterms:modified xsi:type="dcterms:W3CDTF">2025-03-04T20:47:06Z</dcterms:modified>
</cp:coreProperties>
</file>